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8" r:id="rId1"/>
    <p:sldMasterId id="2147483735" r:id="rId2"/>
    <p:sldMasterId id="2147483763" r:id="rId3"/>
    <p:sldMasterId id="2147483773" r:id="rId4"/>
  </p:sldMasterIdLst>
  <p:notesMasterIdLst>
    <p:notesMasterId r:id="rId48"/>
  </p:notesMasterIdLst>
  <p:handoutMasterIdLst>
    <p:handoutMasterId r:id="rId49"/>
  </p:handoutMasterIdLst>
  <p:sldIdLst>
    <p:sldId id="260" r:id="rId5"/>
    <p:sldId id="349" r:id="rId6"/>
    <p:sldId id="365" r:id="rId7"/>
    <p:sldId id="353" r:id="rId8"/>
    <p:sldId id="352" r:id="rId9"/>
    <p:sldId id="351" r:id="rId10"/>
    <p:sldId id="350" r:id="rId11"/>
    <p:sldId id="348" r:id="rId12"/>
    <p:sldId id="347" r:id="rId13"/>
    <p:sldId id="346" r:id="rId14"/>
    <p:sldId id="345" r:id="rId15"/>
    <p:sldId id="372" r:id="rId16"/>
    <p:sldId id="374" r:id="rId17"/>
    <p:sldId id="344" r:id="rId18"/>
    <p:sldId id="370" r:id="rId19"/>
    <p:sldId id="343" r:id="rId20"/>
    <p:sldId id="342" r:id="rId21"/>
    <p:sldId id="341" r:id="rId22"/>
    <p:sldId id="294" r:id="rId23"/>
    <p:sldId id="299" r:id="rId24"/>
    <p:sldId id="340" r:id="rId25"/>
    <p:sldId id="298" r:id="rId26"/>
    <p:sldId id="301" r:id="rId27"/>
    <p:sldId id="362" r:id="rId28"/>
    <p:sldId id="363" r:id="rId29"/>
    <p:sldId id="361" r:id="rId30"/>
    <p:sldId id="369" r:id="rId31"/>
    <p:sldId id="360" r:id="rId32"/>
    <p:sldId id="359" r:id="rId33"/>
    <p:sldId id="358" r:id="rId34"/>
    <p:sldId id="357" r:id="rId35"/>
    <p:sldId id="366" r:id="rId36"/>
    <p:sldId id="368" r:id="rId37"/>
    <p:sldId id="367" r:id="rId38"/>
    <p:sldId id="371" r:id="rId39"/>
    <p:sldId id="356" r:id="rId40"/>
    <p:sldId id="355" r:id="rId41"/>
    <p:sldId id="373" r:id="rId42"/>
    <p:sldId id="354" r:id="rId43"/>
    <p:sldId id="376" r:id="rId44"/>
    <p:sldId id="375" r:id="rId45"/>
    <p:sldId id="304" r:id="rId46"/>
    <p:sldId id="338" r:id="rId47"/>
  </p:sldIdLst>
  <p:sldSz cx="9144000" cy="5143500" type="screen16x9"/>
  <p:notesSz cx="6858000" cy="9144000"/>
  <p:embeddedFontLst>
    <p:embeddedFont>
      <p:font typeface="Calibri" panose="020F0502020204030204" pitchFamily="34" charset="0"/>
      <p:regular r:id="rId50"/>
      <p:bold r:id="rId51"/>
      <p:italic r:id="rId52"/>
      <p:boldItalic r:id="rId53"/>
    </p:embeddedFont>
    <p:embeddedFont>
      <p:font typeface="Source Sans Pro" panose="020B0604020202020204" charset="0"/>
      <p:regular r:id="rId54"/>
      <p:bold r:id="rId55"/>
      <p:italic r:id="rId56"/>
      <p:boldItalic r:id="rId57"/>
    </p:embeddedFont>
    <p:embeddedFont>
      <p:font typeface="Century Gothic" panose="020B0502020202020204" pitchFamily="34" charset="0"/>
      <p:regular r:id="rId58"/>
      <p:bold r:id="rId59"/>
      <p:italic r:id="rId60"/>
      <p:boldItalic r:id="rId61"/>
    </p:embeddedFont>
    <p:embeddedFont>
      <p:font typeface="Roboto Slab" panose="020B0604020202020204" charset="0"/>
      <p:regular r:id="rId62"/>
      <p:bold r:id="rId63"/>
    </p:embeddedFont>
    <p:embeddedFont>
      <p:font typeface="Cambria Math" panose="02040503050406030204" pitchFamily="18" charset="0"/>
      <p:regular r:id="rId64"/>
    </p:embeddedFont>
    <p:embeddedFont>
      <p:font typeface="Tw Cen MT" panose="020B0602020104020603" pitchFamily="34" charset="0"/>
      <p:regular r:id="rId65"/>
      <p:bold r:id="rId66"/>
      <p:italic r:id="rId67"/>
      <p:boldItalic r:id="rId68"/>
    </p:embeddedFont>
    <p:embeddedFont>
      <p:font typeface="Calibri Light" panose="020F0302020204030204" pitchFamily="34" charset="0"/>
      <p:regular r:id="rId69"/>
      <p: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EA"/>
    <a:srgbClr val="0875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5F4529-C534-4C38-898F-C344DA972D82}">
  <a:tblStyle styleId="{AA5F4529-C534-4C38-898F-C344DA972D8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06" autoAdjust="0"/>
    <p:restoredTop sz="94660"/>
  </p:normalViewPr>
  <p:slideViewPr>
    <p:cSldViewPr snapToGrid="0">
      <p:cViewPr varScale="1">
        <p:scale>
          <a:sx n="116" d="100"/>
          <a:sy n="116" d="100"/>
        </p:scale>
        <p:origin x="293" y="43"/>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4.fntdata"/><Relationship Id="rId68" Type="http://schemas.openxmlformats.org/officeDocument/2006/relationships/font" Target="fonts/font19.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8" Type="http://schemas.openxmlformats.org/officeDocument/2006/relationships/slide" Target="slides/slide4.xml"/><Relationship Id="rId51" Type="http://schemas.openxmlformats.org/officeDocument/2006/relationships/font" Target="fonts/font2.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57"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fntdata"/><Relationship Id="rId55"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0FC8AF-6353-4375-8481-A779F15DF251}" type="datetimeFigureOut">
              <a:rPr lang="en-US" smtClean="0"/>
              <a:t>4/2/2021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B2DC47-512E-44A2-A727-40ACEC9DA35C}" type="slidenum">
              <a:rPr lang="en-US" smtClean="0"/>
              <a:t>‹#›</a:t>
            </a:fld>
            <a:endParaRPr lang="en-US"/>
          </a:p>
        </p:txBody>
      </p:sp>
    </p:spTree>
    <p:extLst>
      <p:ext uri="{BB962C8B-B14F-4D97-AF65-F5344CB8AC3E}">
        <p14:creationId xmlns:p14="http://schemas.microsoft.com/office/powerpoint/2010/main" val="19707631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591656707"/>
      </p:ext>
    </p:extLst>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userDrawn="1">
  <p:cSld name="IEEE CUSB Title">
    <p:spTree>
      <p:nvGrpSpPr>
        <p:cNvPr id="1" name="Shape 9"/>
        <p:cNvGrpSpPr/>
        <p:nvPr/>
      </p:nvGrpSpPr>
      <p:grpSpPr>
        <a:xfrm>
          <a:off x="0" y="0"/>
          <a:ext cx="0" cy="0"/>
          <a:chOff x="0" y="0"/>
          <a:chExt cx="0" cy="0"/>
        </a:xfrm>
      </p:grpSpPr>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Snip Single Corner Rectangle 27"/>
          <p:cNvSpPr/>
          <p:nvPr/>
        </p:nvSpPr>
        <p:spPr>
          <a:xfrm rot="10800000" flipH="1" flipV="1">
            <a:off x="3443639" y="2275912"/>
            <a:ext cx="4371474" cy="1636295"/>
          </a:xfrm>
          <a:prstGeom prst="snip1Rect">
            <a:avLst/>
          </a:prstGeom>
          <a:solidFill>
            <a:srgbClr val="0875BC"/>
          </a:solidFill>
          <a:ln>
            <a:solidFill>
              <a:srgbClr val="0091EA"/>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endParaRPr lang="en-US" b="1" dirty="0"/>
          </a:p>
        </p:txBody>
      </p:sp>
      <p:cxnSp>
        <p:nvCxnSpPr>
          <p:cNvPr id="29" name="Straight Connector 28"/>
          <p:cNvCxnSpPr/>
          <p:nvPr userDrawn="1"/>
        </p:nvCxnSpPr>
        <p:spPr>
          <a:xfrm>
            <a:off x="7416799" y="319317"/>
            <a:ext cx="1378857"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1" name="TextBox 30"/>
          <p:cNvSpPr txBox="1"/>
          <p:nvPr userDrawn="1"/>
        </p:nvSpPr>
        <p:spPr>
          <a:xfrm>
            <a:off x="0" y="4835723"/>
            <a:ext cx="1463862" cy="307777"/>
          </a:xfrm>
          <a:prstGeom prst="rect">
            <a:avLst/>
          </a:prstGeom>
          <a:solidFill>
            <a:srgbClr val="0875BC"/>
          </a:solidFill>
        </p:spPr>
        <p:txBody>
          <a:bodyPr wrap="none" rtlCol="0">
            <a:spAutoFit/>
          </a:bodyPr>
          <a:lstStyle/>
          <a:p>
            <a:r>
              <a:rPr lang="en-US" dirty="0" smtClean="0">
                <a:solidFill>
                  <a:schemeClr val="bg1"/>
                </a:solidFill>
                <a:latin typeface="Century Gothic" panose="020B0502020202020204" pitchFamily="34" charset="0"/>
              </a:rPr>
              <a:t>Fight To Reach</a:t>
            </a:r>
            <a:endParaRPr lang="en-US" dirty="0">
              <a:solidFill>
                <a:schemeClr val="bg1"/>
              </a:solidFill>
              <a:latin typeface="Century Gothic" panose="020B0502020202020204" pitchFamily="34" charset="0"/>
            </a:endParaRPr>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8887" y="1224366"/>
            <a:ext cx="1937005" cy="2694769"/>
          </a:xfrm>
          <a:prstGeom prst="rect">
            <a:avLst/>
          </a:prstGeom>
        </p:spPr>
      </p:pic>
      <p:sp>
        <p:nvSpPr>
          <p:cNvPr id="3" name="Text Placeholder 2"/>
          <p:cNvSpPr>
            <a:spLocks noGrp="1"/>
          </p:cNvSpPr>
          <p:nvPr>
            <p:ph type="body" sz="quarter" idx="10" hasCustomPrompt="1"/>
          </p:nvPr>
        </p:nvSpPr>
        <p:spPr>
          <a:xfrm>
            <a:off x="3443638" y="2289175"/>
            <a:ext cx="4371475" cy="1630363"/>
          </a:xfrm>
        </p:spPr>
        <p:txBody>
          <a:bodyPr anchor="ctr" anchorCtr="1"/>
          <a:lstStyle>
            <a:lvl1pPr marL="38100" indent="0" algn="l">
              <a:buNone/>
              <a:defRPr sz="1400" baseline="0">
                <a:solidFill>
                  <a:schemeClr val="bg1"/>
                </a:solidFill>
                <a:latin typeface="+mn-lt"/>
              </a:defRPr>
            </a:lvl1pPr>
          </a:lstStyle>
          <a:p>
            <a:r>
              <a:rPr lang="en-US" b="1" dirty="0" smtClean="0"/>
              <a:t>Enter Session Details here</a:t>
            </a:r>
          </a:p>
        </p:txBody>
      </p:sp>
      <p:sp>
        <p:nvSpPr>
          <p:cNvPr id="9" name="Text Placeholder 8"/>
          <p:cNvSpPr>
            <a:spLocks noGrp="1"/>
          </p:cNvSpPr>
          <p:nvPr>
            <p:ph type="body" sz="quarter" idx="11" hasCustomPrompt="1"/>
          </p:nvPr>
        </p:nvSpPr>
        <p:spPr>
          <a:xfrm>
            <a:off x="7433831" y="339456"/>
            <a:ext cx="1361825" cy="272257"/>
          </a:xfrm>
        </p:spPr>
        <p:txBody>
          <a:bodyPr anchor="ctr" anchorCtr="1"/>
          <a:lstStyle>
            <a:lvl1pPr marL="0" indent="0">
              <a:spcBef>
                <a:spcPts val="0"/>
              </a:spcBef>
              <a:buNone/>
              <a:defRPr sz="1400" b="0" baseline="0">
                <a:solidFill>
                  <a:srgbClr val="0875BC"/>
                </a:solidFill>
                <a:latin typeface="+mn-lt"/>
              </a:defRPr>
            </a:lvl1pPr>
          </a:lstStyle>
          <a:p>
            <a:pPr lvl="0"/>
            <a:r>
              <a:rPr lang="en-US" b="0" dirty="0" smtClean="0">
                <a:latin typeface="+mn-lt"/>
              </a:rPr>
              <a:t>Month – Year </a:t>
            </a:r>
            <a:endParaRPr lang="en-US" dirty="0"/>
          </a:p>
        </p:txBody>
      </p:sp>
    </p:spTree>
    <p:extLst>
      <p:ext uri="{BB962C8B-B14F-4D97-AF65-F5344CB8AC3E}">
        <p14:creationId xmlns:p14="http://schemas.microsoft.com/office/powerpoint/2010/main" val="8373514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lvl1pPr>
              <a:defRPr b="1"/>
            </a:lvl1pPr>
          </a:lstStyle>
          <a:p>
            <a:fld id="{3E50BC00-4247-4F2B-BB57-F6E83DFEAD31}" type="slidenum">
              <a:rPr lang="en-US" smtClean="0"/>
              <a:pPr/>
              <a:t>‹#›</a:t>
            </a:fld>
            <a:endParaRPr lang="en-US" dirty="0"/>
          </a:p>
        </p:txBody>
      </p:sp>
    </p:spTree>
    <p:extLst>
      <p:ext uri="{BB962C8B-B14F-4D97-AF65-F5344CB8AC3E}">
        <p14:creationId xmlns:p14="http://schemas.microsoft.com/office/powerpoint/2010/main" val="223459934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Conce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idx="10"/>
          </p:nvPr>
        </p:nvSpPr>
        <p:spPr/>
        <p:txBody>
          <a:bodyPr/>
          <a:lstStyle/>
          <a:p>
            <a:fld id="{3E50BC00-4247-4F2B-BB57-F6E83DFEAD31}" type="slidenum">
              <a:rPr lang="en-US" smtClean="0"/>
              <a:pPr/>
              <a:t>‹#›</a:t>
            </a:fld>
            <a:endParaRPr lang="en-US" dirty="0"/>
          </a:p>
        </p:txBody>
      </p:sp>
      <p:sp>
        <p:nvSpPr>
          <p:cNvPr id="5" name="Google Shape;117;p18"/>
          <p:cNvSpPr/>
          <p:nvPr userDrawn="1"/>
        </p:nvSpPr>
        <p:spPr>
          <a:xfrm>
            <a:off x="5725650" y="909615"/>
            <a:ext cx="1875600" cy="18528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 name="Google Shape;120;p18"/>
          <p:cNvCxnSpPr/>
          <p:nvPr userDrawn="1"/>
        </p:nvCxnSpPr>
        <p:spPr>
          <a:xfrm rot="10800000" flipH="1">
            <a:off x="6805299" y="540952"/>
            <a:ext cx="143700" cy="377100"/>
          </a:xfrm>
          <a:prstGeom prst="straightConnector1">
            <a:avLst/>
          </a:prstGeom>
          <a:noFill/>
          <a:ln w="9525" cap="flat" cmpd="sng">
            <a:solidFill>
              <a:srgbClr val="CFD8DC"/>
            </a:solidFill>
            <a:prstDash val="solid"/>
            <a:round/>
            <a:headEnd type="none" w="med" len="med"/>
            <a:tailEnd type="none" w="med" len="med"/>
          </a:ln>
        </p:spPr>
      </p:cxnSp>
      <p:cxnSp>
        <p:nvCxnSpPr>
          <p:cNvPr id="9" name="Google Shape;121;p18"/>
          <p:cNvCxnSpPr/>
          <p:nvPr userDrawn="1"/>
        </p:nvCxnSpPr>
        <p:spPr>
          <a:xfrm flipH="1">
            <a:off x="7451750" y="1182125"/>
            <a:ext cx="337200" cy="131100"/>
          </a:xfrm>
          <a:prstGeom prst="straightConnector1">
            <a:avLst/>
          </a:prstGeom>
          <a:noFill/>
          <a:ln w="9525" cap="flat" cmpd="sng">
            <a:solidFill>
              <a:srgbClr val="CFD8DC"/>
            </a:solidFill>
            <a:prstDash val="solid"/>
            <a:round/>
            <a:headEnd type="none" w="med" len="med"/>
            <a:tailEnd type="none" w="med" len="med"/>
          </a:ln>
        </p:spPr>
      </p:cxnSp>
      <p:cxnSp>
        <p:nvCxnSpPr>
          <p:cNvPr id="10" name="Google Shape;122;p18"/>
          <p:cNvCxnSpPr>
            <a:endCxn id="5" idx="6"/>
          </p:cNvCxnSpPr>
          <p:nvPr userDrawn="1"/>
        </p:nvCxnSpPr>
        <p:spPr>
          <a:xfrm rot="10800000">
            <a:off x="7601250" y="1836015"/>
            <a:ext cx="998100" cy="98100"/>
          </a:xfrm>
          <a:prstGeom prst="straightConnector1">
            <a:avLst/>
          </a:prstGeom>
          <a:noFill/>
          <a:ln w="9525" cap="flat" cmpd="sng">
            <a:solidFill>
              <a:srgbClr val="CFD8DC"/>
            </a:solidFill>
            <a:prstDash val="solid"/>
            <a:round/>
            <a:headEnd type="none" w="med" len="med"/>
            <a:tailEnd type="none" w="med" len="med"/>
          </a:ln>
        </p:spPr>
      </p:cxnSp>
      <p:sp>
        <p:nvSpPr>
          <p:cNvPr id="11" name="Google Shape;123;p18"/>
          <p:cNvSpPr/>
          <p:nvPr userDrawn="1"/>
        </p:nvSpPr>
        <p:spPr>
          <a:xfrm>
            <a:off x="5875408" y="1057537"/>
            <a:ext cx="1576200" cy="15567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Text Placeholder 15"/>
          <p:cNvSpPr>
            <a:spLocks noGrp="1"/>
          </p:cNvSpPr>
          <p:nvPr>
            <p:ph type="body" sz="quarter" idx="12" hasCustomPrompt="1"/>
          </p:nvPr>
        </p:nvSpPr>
        <p:spPr>
          <a:xfrm>
            <a:off x="629650" y="1085875"/>
            <a:ext cx="4908300" cy="778478"/>
          </a:xfrm>
          <a:prstGeom prst="rect">
            <a:avLst/>
          </a:prstGeom>
        </p:spPr>
        <p:txBody>
          <a:bodyPr anchor="ctr"/>
          <a:lstStyle>
            <a:lvl1pPr marL="0" indent="0" algn="ctr">
              <a:buNone/>
              <a:defRPr sz="4000" b="1" baseline="0">
                <a:solidFill>
                  <a:srgbClr val="0091EA"/>
                </a:solidFill>
                <a:latin typeface="Roboto Slab" panose="020B0604020202020204" charset="0"/>
                <a:ea typeface="Roboto Slab" panose="020B0604020202020204" charset="0"/>
              </a:defRPr>
            </a:lvl1pPr>
          </a:lstStyle>
          <a:p>
            <a:pPr lvl="0"/>
            <a:r>
              <a:rPr lang="en-US" dirty="0" smtClean="0"/>
              <a:t>Big Concept</a:t>
            </a:r>
            <a:endParaRPr lang="en-US" dirty="0"/>
          </a:p>
        </p:txBody>
      </p:sp>
      <p:sp>
        <p:nvSpPr>
          <p:cNvPr id="18" name="Text Placeholder 17"/>
          <p:cNvSpPr>
            <a:spLocks noGrp="1"/>
          </p:cNvSpPr>
          <p:nvPr>
            <p:ph type="body" sz="quarter" idx="13" hasCustomPrompt="1"/>
          </p:nvPr>
        </p:nvSpPr>
        <p:spPr>
          <a:xfrm>
            <a:off x="629650" y="2000838"/>
            <a:ext cx="4908300" cy="2158652"/>
          </a:xfrm>
          <a:prstGeom prst="rect">
            <a:avLst/>
          </a:prstGeom>
        </p:spPr>
        <p:txBody>
          <a:bodyPr/>
          <a:lstStyle>
            <a:lvl1pPr marL="0" indent="0">
              <a:buNone/>
              <a:defRPr sz="2400" baseline="0"/>
            </a:lvl1pPr>
          </a:lstStyle>
          <a:p>
            <a:pPr lvl="0"/>
            <a:r>
              <a:rPr lang="en-US" dirty="0" smtClean="0"/>
              <a:t>Enter Details here</a:t>
            </a:r>
            <a:br>
              <a:rPr lang="en-US" dirty="0" smtClean="0"/>
            </a:br>
            <a:r>
              <a:rPr lang="en-US" dirty="0" smtClean="0"/>
              <a:t>This slide can be used for big concepts or explaining Abbreviations.</a:t>
            </a:r>
          </a:p>
          <a:p>
            <a:pPr lvl="0"/>
            <a:r>
              <a:rPr lang="en-US" dirty="0" smtClean="0"/>
              <a:t>Make sure to insert a suitable symbol, You can Choose from the slide in the main template.</a:t>
            </a:r>
            <a:endParaRPr lang="en-US" dirty="0"/>
          </a:p>
        </p:txBody>
      </p:sp>
      <p:sp>
        <p:nvSpPr>
          <p:cNvPr id="897" name="Text Placeholder 896"/>
          <p:cNvSpPr>
            <a:spLocks noGrp="1"/>
          </p:cNvSpPr>
          <p:nvPr>
            <p:ph type="body" sz="quarter" idx="14" hasCustomPrompt="1"/>
          </p:nvPr>
        </p:nvSpPr>
        <p:spPr>
          <a:xfrm>
            <a:off x="6030409" y="1475114"/>
            <a:ext cx="1421199" cy="80034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1" baseline="0">
                <a:solidFill>
                  <a:srgbClr val="0091EA"/>
                </a:solidFill>
                <a:latin typeface="+mj-lt"/>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Delete this box and Insert your symbol here.</a:t>
            </a:r>
            <a:endParaRPr lang="en-US" dirty="0"/>
          </a:p>
        </p:txBody>
      </p:sp>
    </p:spTree>
    <p:extLst>
      <p:ext uri="{BB962C8B-B14F-4D97-AF65-F5344CB8AC3E}">
        <p14:creationId xmlns:p14="http://schemas.microsoft.com/office/powerpoint/2010/main" val="22576025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EEE CUSB Content">
    <p:spTree>
      <p:nvGrpSpPr>
        <p:cNvPr id="1" name=""/>
        <p:cNvGrpSpPr/>
        <p:nvPr/>
      </p:nvGrpSpPr>
      <p:grpSpPr>
        <a:xfrm>
          <a:off x="0" y="0"/>
          <a:ext cx="0" cy="0"/>
          <a:chOff x="0" y="0"/>
          <a:chExt cx="0" cy="0"/>
        </a:xfrm>
      </p:grpSpPr>
      <p:sp>
        <p:nvSpPr>
          <p:cNvPr id="7" name="Freeform 6"/>
          <p:cNvSpPr>
            <a:spLocks noChangeArrowheads="1"/>
          </p:cNvSpPr>
          <p:nvPr userDrawn="1"/>
        </p:nvSpPr>
        <p:spPr bwMode="auto">
          <a:xfrm>
            <a:off x="0" y="0"/>
            <a:ext cx="9144000" cy="1148156"/>
          </a:xfrm>
          <a:custGeom>
            <a:avLst/>
            <a:gdLst>
              <a:gd name="T0" fmla="*/ 11520 w 11520"/>
              <a:gd name="T1" fmla="*/ 0 h 2320"/>
              <a:gd name="T2" fmla="*/ 0 w 11520"/>
              <a:gd name="T3" fmla="*/ 0 h 2320"/>
              <a:gd name="T4" fmla="*/ 0 w 11520"/>
              <a:gd name="T5" fmla="*/ 1508 h 2320"/>
              <a:gd name="T6" fmla="*/ 10697 w 11520"/>
              <a:gd name="T7" fmla="*/ 1508 h 2320"/>
              <a:gd name="T8" fmla="*/ 11520 w 11520"/>
              <a:gd name="T9" fmla="*/ 2324 h 2320"/>
            </a:gdLst>
            <a:ahLst/>
            <a:cxnLst>
              <a:cxn ang="0">
                <a:pos x="T0" y="T1"/>
              </a:cxn>
              <a:cxn ang="0">
                <a:pos x="T2" y="T3"/>
              </a:cxn>
              <a:cxn ang="0">
                <a:pos x="T4" y="T5"/>
              </a:cxn>
              <a:cxn ang="0">
                <a:pos x="T6" y="T7"/>
              </a:cxn>
              <a:cxn ang="0">
                <a:pos x="T8" y="T9"/>
              </a:cxn>
            </a:cxnLst>
            <a:rect l="0" t="0" r="r" b="b"/>
            <a:pathLst>
              <a:path w="11520" h="2320">
                <a:moveTo>
                  <a:pt x="11520" y="0"/>
                </a:moveTo>
                <a:lnTo>
                  <a:pt x="0" y="0"/>
                </a:lnTo>
                <a:lnTo>
                  <a:pt x="0" y="1508"/>
                </a:lnTo>
                <a:lnTo>
                  <a:pt x="10697" y="1508"/>
                </a:lnTo>
                <a:lnTo>
                  <a:pt x="11520" y="2324"/>
                </a:lnTo>
                <a:close/>
              </a:path>
            </a:pathLst>
          </a:custGeom>
          <a:solidFill>
            <a:srgbClr val="0079B1"/>
          </a:solidFill>
          <a:ln w="12700">
            <a:solidFill>
              <a:srgbClr val="0079B1"/>
            </a:solidFill>
            <a:round/>
            <a:headEnd/>
            <a:tailEnd/>
          </a:ln>
        </p:spPr>
        <p:txBody>
          <a:bodyPr rot="0" vert="horz" wrap="square" lIns="91440" tIns="45720" rIns="91440" bIns="45720" anchor="t" anchorCtr="0" upright="1">
            <a:noAutofit/>
          </a:bodyPr>
          <a:lstStyle/>
          <a:p>
            <a:pPr>
              <a:lnSpc>
                <a:spcPct val="107000"/>
              </a:lnSpc>
            </a:pPr>
            <a:endParaRPr lang="en-US" sz="1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21" name="Slide Number Placeholder 20"/>
          <p:cNvSpPr>
            <a:spLocks noGrp="1"/>
          </p:cNvSpPr>
          <p:nvPr>
            <p:ph type="sldNum" sz="quarter" idx="12"/>
          </p:nvPr>
        </p:nvSpPr>
        <p:spPr>
          <a:xfrm>
            <a:off x="8811491" y="4920261"/>
            <a:ext cx="332509" cy="223239"/>
          </a:xfrm>
          <a:solidFill>
            <a:srgbClr val="0875BC"/>
          </a:solidFill>
        </p:spPr>
        <p:txBody>
          <a:bodyPr/>
          <a:lstStyle>
            <a:lvl1pPr>
              <a:defRPr b="1">
                <a:solidFill>
                  <a:schemeClr val="bg1"/>
                </a:solidFill>
              </a:defRPr>
            </a:lvl1pPr>
          </a:lstStyle>
          <a:p>
            <a:fld id="{00000000-1234-1234-1234-123412341234}" type="slidenum">
              <a:rPr lang="en" smtClean="0"/>
              <a:pPr/>
              <a:t>‹#›</a:t>
            </a:fld>
            <a:endParaRPr lang="en" dirty="0">
              <a:latin typeface="Roboto Slab"/>
              <a:ea typeface="Roboto Slab"/>
              <a:cs typeface="Roboto Slab"/>
              <a:sym typeface="Roboto Slab"/>
            </a:endParaRPr>
          </a:p>
        </p:txBody>
      </p:sp>
      <p:sp>
        <p:nvSpPr>
          <p:cNvPr id="25" name="Text Placeholder 24"/>
          <p:cNvSpPr>
            <a:spLocks noGrp="1"/>
          </p:cNvSpPr>
          <p:nvPr>
            <p:ph type="body" sz="quarter" idx="13" hasCustomPrompt="1"/>
          </p:nvPr>
        </p:nvSpPr>
        <p:spPr>
          <a:xfrm>
            <a:off x="343759" y="996903"/>
            <a:ext cx="8379221" cy="3922760"/>
          </a:xfrm>
          <a:prstGeom prst="rect">
            <a:avLst/>
          </a:prstGeom>
        </p:spPr>
        <p:txBody>
          <a:bodyPr/>
          <a:lstStyle>
            <a:lvl1pPr marL="171450" indent="-171450">
              <a:buClr>
                <a:srgbClr val="0875BC"/>
              </a:buClr>
              <a:buFont typeface="Wingdings" panose="05000000000000000000" pitchFamily="2" charset="2"/>
              <a:buChar char="Ø"/>
              <a:defRPr baseline="0"/>
            </a:lvl1pPr>
          </a:lstStyle>
          <a:p>
            <a:pPr lvl="0"/>
            <a:r>
              <a:rPr lang="en-US" dirty="0" smtClean="0"/>
              <a:t> Enter your text here</a:t>
            </a:r>
            <a:endParaRPr lang="en-US" dirty="0"/>
          </a:p>
        </p:txBody>
      </p:sp>
      <p:sp>
        <p:nvSpPr>
          <p:cNvPr id="3" name="Content Placeholder 2"/>
          <p:cNvSpPr>
            <a:spLocks noGrp="1"/>
          </p:cNvSpPr>
          <p:nvPr>
            <p:ph sz="quarter" idx="14" hasCustomPrompt="1"/>
          </p:nvPr>
        </p:nvSpPr>
        <p:spPr>
          <a:xfrm>
            <a:off x="0" y="0"/>
            <a:ext cx="8453438" cy="747713"/>
          </a:xfrm>
          <a:prstGeom prst="rect">
            <a:avLst/>
          </a:prstGeom>
        </p:spPr>
        <p:txBody>
          <a:bodyPr anchor="ctr"/>
          <a:lstStyle>
            <a:lvl1pPr marL="108000" indent="0">
              <a:buNone/>
              <a:defRPr sz="2200" b="1" baseline="0">
                <a:solidFill>
                  <a:schemeClr val="bg1"/>
                </a:solidFill>
              </a:defRPr>
            </a:lvl1pPr>
          </a:lstStyle>
          <a:p>
            <a:pPr lvl="0"/>
            <a:r>
              <a:rPr lang="en-US" dirty="0" smtClean="0"/>
              <a:t>Slide Title</a:t>
            </a:r>
            <a:endParaRPr lang="en-US" dirty="0"/>
          </a:p>
        </p:txBody>
      </p:sp>
    </p:spTree>
    <p:extLst>
      <p:ext uri="{BB962C8B-B14F-4D97-AF65-F5344CB8AC3E}">
        <p14:creationId xmlns:p14="http://schemas.microsoft.com/office/powerpoint/2010/main" val="74676673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EEE CUSB Splitte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dirty="0">
              <a:latin typeface="Roboto Slab"/>
              <a:ea typeface="Roboto Slab"/>
              <a:cs typeface="Roboto Slab"/>
              <a:sym typeface="Roboto Slab"/>
            </a:endParaRPr>
          </a:p>
        </p:txBody>
      </p:sp>
      <p:sp>
        <p:nvSpPr>
          <p:cNvPr id="9" name="Text Placeholder 8"/>
          <p:cNvSpPr>
            <a:spLocks noGrp="1"/>
          </p:cNvSpPr>
          <p:nvPr>
            <p:ph type="body" sz="quarter" idx="13" hasCustomPrompt="1"/>
          </p:nvPr>
        </p:nvSpPr>
        <p:spPr>
          <a:xfrm>
            <a:off x="328922" y="1051905"/>
            <a:ext cx="4078617" cy="3803174"/>
          </a:xfrm>
          <a:prstGeom prst="rect">
            <a:avLst/>
          </a:prstGeom>
        </p:spPr>
        <p:txBody>
          <a:bodyPr/>
          <a:lstStyle>
            <a:lvl1pPr marL="171450" indent="-171450">
              <a:buClr>
                <a:srgbClr val="0875BC"/>
              </a:buClr>
              <a:buFont typeface="Wingdings" panose="05000000000000000000" pitchFamily="2" charset="2"/>
              <a:buChar char="Ø"/>
              <a:defRPr sz="2000" baseline="0"/>
            </a:lvl1pPr>
          </a:lstStyle>
          <a:p>
            <a:pPr lvl="0"/>
            <a:r>
              <a:rPr lang="en-US" dirty="0" smtClean="0"/>
              <a:t> Enter Your Text here</a:t>
            </a:r>
            <a:endParaRPr lang="en-US" dirty="0"/>
          </a:p>
        </p:txBody>
      </p:sp>
      <p:sp>
        <p:nvSpPr>
          <p:cNvPr id="10" name="Text Placeholder 8"/>
          <p:cNvSpPr>
            <a:spLocks noGrp="1"/>
          </p:cNvSpPr>
          <p:nvPr>
            <p:ph type="body" sz="quarter" idx="14" hasCustomPrompt="1"/>
          </p:nvPr>
        </p:nvSpPr>
        <p:spPr>
          <a:xfrm>
            <a:off x="4625607" y="1064376"/>
            <a:ext cx="4099384" cy="3803174"/>
          </a:xfrm>
          <a:prstGeom prst="rect">
            <a:avLst/>
          </a:prstGeom>
        </p:spPr>
        <p:txBody>
          <a:bodyPr/>
          <a:lstStyle>
            <a:lvl1pPr marL="171450" indent="-171450">
              <a:buClr>
                <a:srgbClr val="0875BC"/>
              </a:buClr>
              <a:buFont typeface="Wingdings" panose="05000000000000000000" pitchFamily="2" charset="2"/>
              <a:buChar char="Ø"/>
              <a:defRPr sz="2000" baseline="0"/>
            </a:lvl1pPr>
          </a:lstStyle>
          <a:p>
            <a:pPr lvl="0"/>
            <a:r>
              <a:rPr lang="en-US" dirty="0" smtClean="0"/>
              <a:t> Enter Your Text here</a:t>
            </a:r>
            <a:endParaRPr lang="en-US" dirty="0"/>
          </a:p>
        </p:txBody>
      </p:sp>
      <p:sp>
        <p:nvSpPr>
          <p:cNvPr id="7" name="Content Placeholder 2"/>
          <p:cNvSpPr>
            <a:spLocks noGrp="1"/>
          </p:cNvSpPr>
          <p:nvPr>
            <p:ph sz="quarter" idx="15" hasCustomPrompt="1"/>
          </p:nvPr>
        </p:nvSpPr>
        <p:spPr>
          <a:xfrm>
            <a:off x="0" y="0"/>
            <a:ext cx="8453438" cy="747713"/>
          </a:xfrm>
          <a:prstGeom prst="rect">
            <a:avLst/>
          </a:prstGeom>
        </p:spPr>
        <p:txBody>
          <a:bodyPr anchor="ctr"/>
          <a:lstStyle>
            <a:lvl1pPr marL="108000" indent="0">
              <a:spcBef>
                <a:spcPts val="0"/>
              </a:spcBef>
              <a:buNone/>
              <a:defRPr sz="2200" b="1" baseline="0">
                <a:solidFill>
                  <a:schemeClr val="bg1"/>
                </a:solidFill>
              </a:defRPr>
            </a:lvl1pPr>
          </a:lstStyle>
          <a:p>
            <a:pPr lvl="0"/>
            <a:r>
              <a:rPr lang="en-US" dirty="0" smtClean="0"/>
              <a:t>Slide Title</a:t>
            </a:r>
            <a:endParaRPr lang="en-US" dirty="0"/>
          </a:p>
        </p:txBody>
      </p:sp>
    </p:spTree>
    <p:extLst>
      <p:ext uri="{BB962C8B-B14F-4D97-AF65-F5344CB8AC3E}">
        <p14:creationId xmlns:p14="http://schemas.microsoft.com/office/powerpoint/2010/main" val="3847047142"/>
      </p:ext>
    </p:extLst>
  </p:cSld>
  <p:clrMapOvr>
    <a:masterClrMapping/>
  </p:clrMapOvr>
  <p:transition>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EEE CUSB - Concep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dirty="0">
              <a:latin typeface="Roboto Slab"/>
              <a:ea typeface="Roboto Slab"/>
              <a:cs typeface="Roboto Slab"/>
              <a:sym typeface="Roboto Slab"/>
            </a:endParaRPr>
          </a:p>
        </p:txBody>
      </p:sp>
      <p:sp>
        <p:nvSpPr>
          <p:cNvPr id="6" name="Google Shape;280;p30"/>
          <p:cNvSpPr txBox="1">
            <a:spLocks noGrp="1"/>
          </p:cNvSpPr>
          <p:nvPr>
            <p:ph type="body" idx="4294967295"/>
          </p:nvPr>
        </p:nvSpPr>
        <p:spPr>
          <a:xfrm>
            <a:off x="746680" y="133912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7" name="Google Shape;281;p30"/>
          <p:cNvSpPr txBox="1">
            <a:spLocks noGrp="1"/>
          </p:cNvSpPr>
          <p:nvPr>
            <p:ph type="body" idx="4294967295"/>
          </p:nvPr>
        </p:nvSpPr>
        <p:spPr>
          <a:xfrm>
            <a:off x="3290519" y="133912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8" name="Google Shape;282;p30"/>
          <p:cNvSpPr txBox="1">
            <a:spLocks noGrp="1"/>
          </p:cNvSpPr>
          <p:nvPr>
            <p:ph type="body" idx="4294967295"/>
          </p:nvPr>
        </p:nvSpPr>
        <p:spPr>
          <a:xfrm>
            <a:off x="5834357" y="1339120"/>
            <a:ext cx="2419800" cy="1169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9" name="Google Shape;283;p30"/>
          <p:cNvSpPr txBox="1">
            <a:spLocks noGrp="1"/>
          </p:cNvSpPr>
          <p:nvPr>
            <p:ph type="body" idx="4294967295"/>
          </p:nvPr>
        </p:nvSpPr>
        <p:spPr>
          <a:xfrm>
            <a:off x="746680" y="299647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10" name="Google Shape;284;p30"/>
          <p:cNvSpPr txBox="1">
            <a:spLocks noGrp="1"/>
          </p:cNvSpPr>
          <p:nvPr>
            <p:ph type="body" idx="4294967295"/>
          </p:nvPr>
        </p:nvSpPr>
        <p:spPr>
          <a:xfrm>
            <a:off x="3290519" y="299647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11" name="Google Shape;285;p30"/>
          <p:cNvSpPr txBox="1">
            <a:spLocks noGrp="1"/>
          </p:cNvSpPr>
          <p:nvPr>
            <p:ph type="body" idx="4294967295"/>
          </p:nvPr>
        </p:nvSpPr>
        <p:spPr>
          <a:xfrm>
            <a:off x="5834357" y="2996470"/>
            <a:ext cx="2419800" cy="110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Red</a:t>
            </a:r>
            <a:endParaRPr b="1" dirty="0"/>
          </a:p>
          <a:p>
            <a:pPr marL="0" lvl="0" indent="0" algn="l" rtl="0">
              <a:spcBef>
                <a:spcPts val="600"/>
              </a:spcBef>
              <a:spcAft>
                <a:spcPts val="0"/>
              </a:spcAft>
              <a:buNone/>
            </a:pPr>
            <a:r>
              <a:rPr lang="en" sz="1200" dirty="0"/>
              <a:t>Is the color of blood, and because of this it has historically been associated with sacrifice, danger and courage. </a:t>
            </a:r>
            <a:endParaRPr sz="1200" dirty="0"/>
          </a:p>
          <a:p>
            <a:pPr marL="0" lvl="0" indent="0" algn="l" rtl="0">
              <a:spcBef>
                <a:spcPts val="600"/>
              </a:spcBef>
              <a:spcAft>
                <a:spcPts val="0"/>
              </a:spcAft>
              <a:buNone/>
            </a:pPr>
            <a:endParaRPr sz="1200" dirty="0"/>
          </a:p>
        </p:txBody>
      </p:sp>
      <p:grpSp>
        <p:nvGrpSpPr>
          <p:cNvPr id="12" name="Google Shape;286;p30"/>
          <p:cNvGrpSpPr/>
          <p:nvPr userDrawn="1"/>
        </p:nvGrpSpPr>
        <p:grpSpPr>
          <a:xfrm>
            <a:off x="828127" y="1144062"/>
            <a:ext cx="251128" cy="244895"/>
            <a:chOff x="616425" y="2329600"/>
            <a:chExt cx="361700" cy="388475"/>
          </a:xfrm>
        </p:grpSpPr>
        <p:sp>
          <p:nvSpPr>
            <p:cNvPr id="13" name="Google Shape;287;p30"/>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4" name="Google Shape;288;p30"/>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5" name="Google Shape;289;p30"/>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6" name="Google Shape;290;p30"/>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7" name="Google Shape;291;p30"/>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8" name="Google Shape;292;p30"/>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19" name="Google Shape;293;p30"/>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0" name="Google Shape;294;p30"/>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21" name="Google Shape;295;p30"/>
          <p:cNvGrpSpPr/>
          <p:nvPr userDrawn="1"/>
        </p:nvGrpSpPr>
        <p:grpSpPr>
          <a:xfrm>
            <a:off x="5949042" y="2794546"/>
            <a:ext cx="359352" cy="242594"/>
            <a:chOff x="5247525" y="3007275"/>
            <a:chExt cx="517575" cy="384825"/>
          </a:xfrm>
        </p:grpSpPr>
        <p:sp>
          <p:nvSpPr>
            <p:cNvPr id="22" name="Google Shape;296;p3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3" name="Google Shape;297;p3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24" name="Google Shape;298;p30"/>
          <p:cNvGrpSpPr/>
          <p:nvPr userDrawn="1"/>
        </p:nvGrpSpPr>
        <p:grpSpPr>
          <a:xfrm>
            <a:off x="864715" y="2787418"/>
            <a:ext cx="178400" cy="256809"/>
            <a:chOff x="6718575" y="2318625"/>
            <a:chExt cx="256950" cy="407375"/>
          </a:xfrm>
        </p:grpSpPr>
        <p:sp>
          <p:nvSpPr>
            <p:cNvPr id="25" name="Google Shape;299;p3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6" name="Google Shape;300;p3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7" name="Google Shape;301;p3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8" name="Google Shape;302;p3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29" name="Google Shape;303;p3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0" name="Google Shape;304;p3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1" name="Google Shape;305;p3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2" name="Google Shape;306;p3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33" name="Google Shape;307;p30"/>
          <p:cNvGrpSpPr/>
          <p:nvPr userDrawn="1"/>
        </p:nvGrpSpPr>
        <p:grpSpPr>
          <a:xfrm>
            <a:off x="3403712" y="2753129"/>
            <a:ext cx="373724" cy="325507"/>
            <a:chOff x="5233525" y="4954450"/>
            <a:chExt cx="538275" cy="516350"/>
          </a:xfrm>
        </p:grpSpPr>
        <p:sp>
          <p:nvSpPr>
            <p:cNvPr id="34" name="Google Shape;308;p3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5" name="Google Shape;309;p3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6" name="Google Shape;310;p3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7" name="Google Shape;311;p3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8" name="Google Shape;312;p3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39" name="Google Shape;313;p3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40" name="Google Shape;314;p3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41" name="Google Shape;315;p3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42" name="Google Shape;316;p3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43" name="Google Shape;317;p3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44" name="Google Shape;318;p3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45" name="Google Shape;319;p30"/>
          <p:cNvGrpSpPr/>
          <p:nvPr userDrawn="1"/>
        </p:nvGrpSpPr>
        <p:grpSpPr>
          <a:xfrm>
            <a:off x="3442209" y="1144054"/>
            <a:ext cx="296779" cy="282530"/>
            <a:chOff x="5961125" y="1623900"/>
            <a:chExt cx="427450" cy="448175"/>
          </a:xfrm>
        </p:grpSpPr>
        <p:sp>
          <p:nvSpPr>
            <p:cNvPr id="46" name="Google Shape;320;p3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47" name="Google Shape;321;p3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48" name="Google Shape;322;p3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49" name="Google Shape;323;p3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50" name="Google Shape;324;p3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51" name="Google Shape;325;p3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52" name="Google Shape;326;p3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grpSp>
        <p:nvGrpSpPr>
          <p:cNvPr id="53" name="Google Shape;327;p30"/>
          <p:cNvGrpSpPr/>
          <p:nvPr userDrawn="1"/>
        </p:nvGrpSpPr>
        <p:grpSpPr>
          <a:xfrm>
            <a:off x="5998782" y="1163265"/>
            <a:ext cx="285791" cy="244138"/>
            <a:chOff x="5972700" y="2330200"/>
            <a:chExt cx="411625" cy="387275"/>
          </a:xfrm>
        </p:grpSpPr>
        <p:sp>
          <p:nvSpPr>
            <p:cNvPr id="54" name="Google Shape;328;p3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sp>
          <p:nvSpPr>
            <p:cNvPr id="55" name="Google Shape;329;p3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91EA"/>
                </a:solidFill>
              </a:endParaRPr>
            </a:p>
          </p:txBody>
        </p:sp>
      </p:grpSp>
      <p:sp>
        <p:nvSpPr>
          <p:cNvPr id="56" name="Content Placeholder 2"/>
          <p:cNvSpPr>
            <a:spLocks noGrp="1"/>
          </p:cNvSpPr>
          <p:nvPr>
            <p:ph sz="quarter" idx="14" hasCustomPrompt="1"/>
          </p:nvPr>
        </p:nvSpPr>
        <p:spPr>
          <a:xfrm>
            <a:off x="0" y="0"/>
            <a:ext cx="8453438" cy="747713"/>
          </a:xfrm>
          <a:prstGeom prst="rect">
            <a:avLst/>
          </a:prstGeom>
        </p:spPr>
        <p:txBody>
          <a:bodyPr anchor="ctr"/>
          <a:lstStyle>
            <a:lvl1pPr marL="108000" indent="0">
              <a:buNone/>
              <a:defRPr sz="2400" b="1" baseline="0">
                <a:solidFill>
                  <a:schemeClr val="bg1"/>
                </a:solidFill>
              </a:defRPr>
            </a:lvl1pPr>
          </a:lstStyle>
          <a:p>
            <a:pPr lvl="0"/>
            <a:r>
              <a:rPr lang="en-US" dirty="0" smtClean="0"/>
              <a:t>Slide Title</a:t>
            </a:r>
            <a:endParaRPr lang="en-US" dirty="0"/>
          </a:p>
        </p:txBody>
      </p:sp>
    </p:spTree>
    <p:extLst>
      <p:ext uri="{BB962C8B-B14F-4D97-AF65-F5344CB8AC3E}">
        <p14:creationId xmlns:p14="http://schemas.microsoft.com/office/powerpoint/2010/main" val="2575628595"/>
      </p:ext>
    </p:extLst>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preserve="1" userDrawn="1">
  <p:cSld name="Transition">
    <p:spTree>
      <p:nvGrpSpPr>
        <p:cNvPr id="1" name="Shape 9"/>
        <p:cNvGrpSpPr/>
        <p:nvPr/>
      </p:nvGrpSpPr>
      <p:grpSpPr>
        <a:xfrm>
          <a:off x="0" y="0"/>
          <a:ext cx="0" cy="0"/>
          <a:chOff x="0" y="0"/>
          <a:chExt cx="0" cy="0"/>
        </a:xfrm>
      </p:grpSpPr>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TextBox 27"/>
          <p:cNvSpPr txBox="1"/>
          <p:nvPr userDrawn="1"/>
        </p:nvSpPr>
        <p:spPr>
          <a:xfrm>
            <a:off x="8125773" y="0"/>
            <a:ext cx="1018227" cy="307777"/>
          </a:xfrm>
          <a:prstGeom prst="rect">
            <a:avLst/>
          </a:prstGeom>
          <a:solidFill>
            <a:srgbClr val="0875BC"/>
          </a:solidFill>
        </p:spPr>
        <p:txBody>
          <a:bodyPr wrap="none" rtlCol="0">
            <a:spAutoFit/>
          </a:bodyPr>
          <a:lstStyle/>
          <a:p>
            <a:r>
              <a:rPr lang="en-US" b="1" dirty="0" smtClean="0">
                <a:solidFill>
                  <a:schemeClr val="bg1"/>
                </a:solidFill>
                <a:latin typeface="Century Gothic" panose="020B0502020202020204" pitchFamily="34" charset="0"/>
              </a:rPr>
              <a:t>IEEE CUSB</a:t>
            </a:r>
            <a:endParaRPr lang="en-US" b="1" dirty="0">
              <a:solidFill>
                <a:schemeClr val="bg1"/>
              </a:solidFill>
              <a:latin typeface="Century Gothic" panose="020B0502020202020204" pitchFamily="34" charset="0"/>
            </a:endParaRPr>
          </a:p>
        </p:txBody>
      </p:sp>
      <p:sp>
        <p:nvSpPr>
          <p:cNvPr id="29" name="Google Shape;62;p10"/>
          <p:cNvSpPr txBox="1">
            <a:spLocks noGrp="1"/>
          </p:cNvSpPr>
          <p:nvPr>
            <p:ph type="sldNum" idx="12"/>
          </p:nvPr>
        </p:nvSpPr>
        <p:spPr>
          <a:xfrm>
            <a:off x="8821658" y="4908829"/>
            <a:ext cx="328920" cy="234671"/>
          </a:xfrm>
          <a:prstGeom prst="rect">
            <a:avLst/>
          </a:prstGeom>
          <a:solidFill>
            <a:srgbClr val="0875BC"/>
          </a:solidFill>
        </p:spPr>
        <p:txBody>
          <a:bodyPr spcFirstLastPara="1" wrap="square" lIns="91425" tIns="91425" rIns="91425" bIns="91425" anchor="ctr" anchorCtr="0">
            <a:noAutofit/>
          </a:bodyPr>
          <a:lstStyle>
            <a:lvl1pPr lvl="0">
              <a:buNone/>
              <a:defRPr sz="1000">
                <a:solidFill>
                  <a:schemeClr val="bg1"/>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3E50BC00-4247-4F2B-BB57-F6E83DFEAD31}" type="slidenum">
              <a:rPr lang="en-US" smtClean="0"/>
              <a:pPr algn="ctr"/>
              <a:t>‹#›</a:t>
            </a:fld>
            <a:endParaRPr lang="en-US" dirty="0"/>
          </a:p>
        </p:txBody>
      </p:sp>
      <p:sp>
        <p:nvSpPr>
          <p:cNvPr id="3" name="Text Placeholder 2"/>
          <p:cNvSpPr>
            <a:spLocks noGrp="1"/>
          </p:cNvSpPr>
          <p:nvPr>
            <p:ph type="body" sz="quarter" idx="13" hasCustomPrompt="1"/>
          </p:nvPr>
        </p:nvSpPr>
        <p:spPr>
          <a:xfrm>
            <a:off x="1143647" y="1176246"/>
            <a:ext cx="1290769" cy="989915"/>
          </a:xfrm>
        </p:spPr>
        <p:txBody>
          <a:bodyPr anchor="ctr" anchorCtr="1"/>
          <a:lstStyle>
            <a:lvl1pPr marL="38100" indent="0">
              <a:buNone/>
              <a:defRPr sz="6000" b="1">
                <a:solidFill>
                  <a:schemeClr val="tx1">
                    <a:lumMod val="25000"/>
                    <a:lumOff val="75000"/>
                  </a:schemeClr>
                </a:solidFill>
                <a:latin typeface="Roboto Slab" panose="020B0604020202020204" charset="0"/>
                <a:ea typeface="Roboto Slab" panose="020B0604020202020204" charset="0"/>
              </a:defRPr>
            </a:lvl1pPr>
          </a:lstStyle>
          <a:p>
            <a:pPr lvl="0"/>
            <a:r>
              <a:rPr lang="en-US" dirty="0" smtClean="0"/>
              <a:t>#.</a:t>
            </a:r>
            <a:endParaRPr lang="en-US" dirty="0"/>
          </a:p>
        </p:txBody>
      </p:sp>
      <p:sp>
        <p:nvSpPr>
          <p:cNvPr id="5" name="Text Placeholder 4"/>
          <p:cNvSpPr>
            <a:spLocks noGrp="1"/>
          </p:cNvSpPr>
          <p:nvPr>
            <p:ph type="body" sz="quarter" idx="14" hasCustomPrompt="1"/>
          </p:nvPr>
        </p:nvSpPr>
        <p:spPr>
          <a:xfrm>
            <a:off x="1546025" y="2065068"/>
            <a:ext cx="5832600" cy="825607"/>
          </a:xfrm>
        </p:spPr>
        <p:txBody>
          <a:bodyPr anchor="ctr" anchorCtr="0"/>
          <a:lstStyle>
            <a:lvl1pPr marL="0" indent="0">
              <a:spcBef>
                <a:spcPts val="0"/>
              </a:spcBef>
              <a:buNone/>
              <a:defRPr sz="4400" b="1" baseline="0">
                <a:solidFill>
                  <a:srgbClr val="0091EA"/>
                </a:solidFill>
                <a:latin typeface="Roboto Slab" panose="020B0604020202020204" charset="0"/>
                <a:ea typeface="Roboto Slab" panose="020B0604020202020204" charset="0"/>
              </a:defRPr>
            </a:lvl1pPr>
          </a:lstStyle>
          <a:p>
            <a:pPr lvl="0"/>
            <a:r>
              <a:rPr lang="en-US" dirty="0" smtClean="0"/>
              <a:t>Transition headline</a:t>
            </a:r>
            <a:endParaRPr lang="en-US" dirty="0"/>
          </a:p>
        </p:txBody>
      </p:sp>
      <p:sp>
        <p:nvSpPr>
          <p:cNvPr id="7" name="Text Placeholder 6"/>
          <p:cNvSpPr>
            <a:spLocks noGrp="1"/>
          </p:cNvSpPr>
          <p:nvPr>
            <p:ph type="body" sz="quarter" idx="15" hasCustomPrompt="1"/>
          </p:nvPr>
        </p:nvSpPr>
        <p:spPr>
          <a:xfrm>
            <a:off x="1546025" y="3085030"/>
            <a:ext cx="5832475" cy="694467"/>
          </a:xfrm>
        </p:spPr>
        <p:txBody>
          <a:bodyPr anchor="t" anchorCtr="0"/>
          <a:lstStyle>
            <a:lvl1pPr marL="0" indent="0">
              <a:spcBef>
                <a:spcPts val="0"/>
              </a:spcBef>
              <a:buNone/>
              <a:defRPr baseline="0">
                <a:solidFill>
                  <a:schemeClr val="tx1">
                    <a:lumMod val="75000"/>
                    <a:lumOff val="25000"/>
                  </a:schemeClr>
                </a:solidFill>
                <a:latin typeface="Source Sans Pro" panose="020B0604020202020204" charset="0"/>
                <a:ea typeface="Roboto Slab" panose="020B0604020202020204" charset="0"/>
              </a:defRPr>
            </a:lvl1pPr>
          </a:lstStyle>
          <a:p>
            <a:pPr lvl="0"/>
            <a:r>
              <a:rPr lang="en-US" dirty="0" smtClean="0"/>
              <a:t>Your comment (optional)</a:t>
            </a:r>
            <a:endParaRPr lang="en-US" dirty="0"/>
          </a:p>
        </p:txBody>
      </p:sp>
    </p:spTree>
    <p:extLst>
      <p:ext uri="{BB962C8B-B14F-4D97-AF65-F5344CB8AC3E}">
        <p14:creationId xmlns:p14="http://schemas.microsoft.com/office/powerpoint/2010/main" val="1259437471"/>
      </p:ext>
    </p:extLst>
  </p:cSld>
  <p:clrMapOvr>
    <a:masterClrMapping/>
  </p:clrMapOvr>
  <p:transition>
    <p:fade thruBlk="1"/>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reserve="1" userDrawn="1">
  <p:cSld name="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821658" y="4908829"/>
            <a:ext cx="328920" cy="234671"/>
          </a:xfrm>
          <a:prstGeom prst="rect">
            <a:avLst/>
          </a:prstGeom>
          <a:solidFill>
            <a:srgbClr val="0875BC"/>
          </a:solidFill>
        </p:spPr>
        <p:txBody>
          <a:bodyPr spcFirstLastPara="1" wrap="square" lIns="91425" tIns="91425" rIns="91425" bIns="91425" anchor="ctr" anchorCtr="0">
            <a:noAutofit/>
          </a:bodyPr>
          <a:lstStyle>
            <a:lvl1pPr lvl="0" algn="ctr">
              <a:buNone/>
              <a:defRPr sz="1000">
                <a:solidFill>
                  <a:schemeClr val="bg1"/>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E50BC00-4247-4F2B-BB57-F6E83DFEAD31}" type="slidenum">
              <a:rPr lang="en-US" smtClean="0"/>
              <a:pPr/>
              <a:t>‹#›</a:t>
            </a:fld>
            <a:endParaRPr lang="en-US" dirty="0"/>
          </a:p>
        </p:txBody>
      </p:sp>
      <p:sp>
        <p:nvSpPr>
          <p:cNvPr id="3" name="Google Shape;366;p34"/>
          <p:cNvSpPr/>
          <p:nvPr userDrawn="1"/>
        </p:nvSpPr>
        <p:spPr>
          <a:xfrm>
            <a:off x="867241" y="234671"/>
            <a:ext cx="7409518" cy="4674158"/>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12700" cap="flat" cmpd="sng">
            <a:solidFill>
              <a:srgbClr val="0875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extBox 6"/>
          <p:cNvSpPr txBox="1"/>
          <p:nvPr userDrawn="1"/>
        </p:nvSpPr>
        <p:spPr>
          <a:xfrm>
            <a:off x="4059688" y="4400703"/>
            <a:ext cx="1018227" cy="307777"/>
          </a:xfrm>
          <a:prstGeom prst="rect">
            <a:avLst/>
          </a:prstGeom>
          <a:solidFill>
            <a:srgbClr val="0875BC"/>
          </a:solidFill>
        </p:spPr>
        <p:txBody>
          <a:bodyPr wrap="none" rtlCol="0">
            <a:spAutoFit/>
          </a:bodyPr>
          <a:lstStyle/>
          <a:p>
            <a:r>
              <a:rPr lang="en-US" b="1" dirty="0" smtClean="0">
                <a:solidFill>
                  <a:schemeClr val="bg1"/>
                </a:solidFill>
                <a:latin typeface="Century Gothic" panose="020B0502020202020204" pitchFamily="34" charset="0"/>
              </a:rPr>
              <a:t>IEEE CUSB</a:t>
            </a:r>
            <a:endParaRPr lang="en-US" b="1" dirty="0">
              <a:solidFill>
                <a:schemeClr val="bg1"/>
              </a:solidFill>
              <a:latin typeface="Century Gothic" panose="020B0502020202020204" pitchFamily="34" charset="0"/>
            </a:endParaRPr>
          </a:p>
        </p:txBody>
      </p:sp>
      <p:sp>
        <p:nvSpPr>
          <p:cNvPr id="8" name="Picture Placeholder 7"/>
          <p:cNvSpPr>
            <a:spLocks noGrp="1"/>
          </p:cNvSpPr>
          <p:nvPr>
            <p:ph type="pic" sz="quarter" idx="13"/>
          </p:nvPr>
        </p:nvSpPr>
        <p:spPr>
          <a:xfrm>
            <a:off x="1182965" y="492369"/>
            <a:ext cx="6771675" cy="3491345"/>
          </a:xfrm>
        </p:spPr>
        <p:txBody>
          <a:bodyPr anchor="ctr" anchorCtr="0"/>
          <a:lstStyle>
            <a:lvl1pPr marL="38100" indent="0" algn="ctr">
              <a:buNone/>
              <a:defRPr sz="1200" baseline="0"/>
            </a:lvl1pPr>
          </a:lstStyle>
          <a:p>
            <a:endParaRPr lang="en-US" dirty="0" smtClean="0"/>
          </a:p>
          <a:p>
            <a:endParaRPr lang="en-US" dirty="0" smtClean="0"/>
          </a:p>
          <a:p>
            <a:r>
              <a:rPr lang="en-US" dirty="0" smtClean="0"/>
              <a:t>Insert Your Screenshot here</a:t>
            </a:r>
            <a:endParaRPr lang="en-US" dirty="0"/>
          </a:p>
        </p:txBody>
      </p:sp>
    </p:spTree>
    <p:extLst>
      <p:ext uri="{BB962C8B-B14F-4D97-AF65-F5344CB8AC3E}">
        <p14:creationId xmlns:p14="http://schemas.microsoft.com/office/powerpoint/2010/main" val="347885749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reserve="1" userDrawn="1">
  <p:cSld name="Mobile">
    <p:bg>
      <p:bgPr>
        <a:blipFill dpi="0" rotWithShape="1">
          <a:blip r:embed="rId2">
            <a:lum/>
          </a:blip>
          <a:srcRect/>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821658" y="4908829"/>
            <a:ext cx="328920" cy="234671"/>
          </a:xfrm>
          <a:prstGeom prst="rect">
            <a:avLst/>
          </a:prstGeom>
          <a:solidFill>
            <a:srgbClr val="0875BC"/>
          </a:solidFill>
        </p:spPr>
        <p:txBody>
          <a:bodyPr spcFirstLastPara="1" wrap="square" lIns="91425" tIns="91425" rIns="91425" bIns="91425" anchor="ctr" anchorCtr="0">
            <a:noAutofit/>
          </a:bodyPr>
          <a:lstStyle>
            <a:lvl1pPr lvl="0" algn="ctr">
              <a:buNone/>
              <a:defRPr sz="1000">
                <a:solidFill>
                  <a:schemeClr val="bg1"/>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E50BC00-4247-4F2B-BB57-F6E83DFEAD31}" type="slidenum">
              <a:rPr lang="en-US" smtClean="0"/>
              <a:pPr/>
              <a:t>‹#›</a:t>
            </a:fld>
            <a:endParaRPr lang="en-US"/>
          </a:p>
        </p:txBody>
      </p:sp>
      <p:grpSp>
        <p:nvGrpSpPr>
          <p:cNvPr id="9" name="Google Shape;357;p33"/>
          <p:cNvGrpSpPr/>
          <p:nvPr userDrawn="1"/>
        </p:nvGrpSpPr>
        <p:grpSpPr>
          <a:xfrm>
            <a:off x="5716645" y="214985"/>
            <a:ext cx="2995106" cy="4693844"/>
            <a:chOff x="2112475" y="238125"/>
            <a:chExt cx="3395050" cy="5238750"/>
          </a:xfrm>
        </p:grpSpPr>
        <p:sp>
          <p:nvSpPr>
            <p:cNvPr id="10" name="Google Shape;358;p33"/>
            <p:cNvSpPr/>
            <p:nvPr/>
          </p:nvSpPr>
          <p:spPr>
            <a:xfrm>
              <a:off x="2112475" y="238125"/>
              <a:ext cx="3395050" cy="5238750"/>
            </a:xfrm>
            <a:custGeom>
              <a:avLst/>
              <a:gdLst/>
              <a:ahLst/>
              <a:cxnLst/>
              <a:rect l="l" t="t" r="r" b="b"/>
              <a:pathLst>
                <a:path w="135802" h="209550" extrusionOk="0">
                  <a:moveTo>
                    <a:pt x="132205" y="18886"/>
                  </a:moveTo>
                  <a:lnTo>
                    <a:pt x="132205" y="190364"/>
                  </a:lnTo>
                  <a:lnTo>
                    <a:pt x="3597" y="190364"/>
                  </a:lnTo>
                  <a:lnTo>
                    <a:pt x="3597" y="18886"/>
                  </a:lnTo>
                  <a:close/>
                  <a:moveTo>
                    <a:pt x="8019" y="0"/>
                  </a:moveTo>
                  <a:lnTo>
                    <a:pt x="7270" y="75"/>
                  </a:lnTo>
                  <a:lnTo>
                    <a:pt x="6445" y="150"/>
                  </a:lnTo>
                  <a:lnTo>
                    <a:pt x="5696" y="375"/>
                  </a:lnTo>
                  <a:lnTo>
                    <a:pt x="4946" y="600"/>
                  </a:lnTo>
                  <a:lnTo>
                    <a:pt x="4197" y="974"/>
                  </a:lnTo>
                  <a:lnTo>
                    <a:pt x="3522" y="1349"/>
                  </a:lnTo>
                  <a:lnTo>
                    <a:pt x="2923" y="1874"/>
                  </a:lnTo>
                  <a:lnTo>
                    <a:pt x="2323" y="2323"/>
                  </a:lnTo>
                  <a:lnTo>
                    <a:pt x="1874" y="2923"/>
                  </a:lnTo>
                  <a:lnTo>
                    <a:pt x="1349" y="3522"/>
                  </a:lnTo>
                  <a:lnTo>
                    <a:pt x="974" y="4197"/>
                  </a:lnTo>
                  <a:lnTo>
                    <a:pt x="600" y="4946"/>
                  </a:lnTo>
                  <a:lnTo>
                    <a:pt x="375" y="5696"/>
                  </a:lnTo>
                  <a:lnTo>
                    <a:pt x="150" y="6445"/>
                  </a:lnTo>
                  <a:lnTo>
                    <a:pt x="75" y="7270"/>
                  </a:lnTo>
                  <a:lnTo>
                    <a:pt x="0" y="8019"/>
                  </a:lnTo>
                  <a:lnTo>
                    <a:pt x="0" y="201531"/>
                  </a:lnTo>
                  <a:lnTo>
                    <a:pt x="75" y="202280"/>
                  </a:lnTo>
                  <a:lnTo>
                    <a:pt x="150" y="203105"/>
                  </a:lnTo>
                  <a:lnTo>
                    <a:pt x="375" y="203854"/>
                  </a:lnTo>
                  <a:lnTo>
                    <a:pt x="600" y="204604"/>
                  </a:lnTo>
                  <a:lnTo>
                    <a:pt x="974" y="205353"/>
                  </a:lnTo>
                  <a:lnTo>
                    <a:pt x="1349" y="206028"/>
                  </a:lnTo>
                  <a:lnTo>
                    <a:pt x="1874" y="206627"/>
                  </a:lnTo>
                  <a:lnTo>
                    <a:pt x="2323" y="207227"/>
                  </a:lnTo>
                  <a:lnTo>
                    <a:pt x="2923" y="207676"/>
                  </a:lnTo>
                  <a:lnTo>
                    <a:pt x="3522" y="208201"/>
                  </a:lnTo>
                  <a:lnTo>
                    <a:pt x="4197" y="208576"/>
                  </a:lnTo>
                  <a:lnTo>
                    <a:pt x="4946" y="208950"/>
                  </a:lnTo>
                  <a:lnTo>
                    <a:pt x="5696" y="209175"/>
                  </a:lnTo>
                  <a:lnTo>
                    <a:pt x="6445" y="209400"/>
                  </a:lnTo>
                  <a:lnTo>
                    <a:pt x="7270" y="209475"/>
                  </a:lnTo>
                  <a:lnTo>
                    <a:pt x="8019" y="209550"/>
                  </a:lnTo>
                  <a:lnTo>
                    <a:pt x="127783" y="209550"/>
                  </a:lnTo>
                  <a:lnTo>
                    <a:pt x="128532" y="209475"/>
                  </a:lnTo>
                  <a:lnTo>
                    <a:pt x="129357" y="209400"/>
                  </a:lnTo>
                  <a:lnTo>
                    <a:pt x="130106" y="209175"/>
                  </a:lnTo>
                  <a:lnTo>
                    <a:pt x="130856" y="208950"/>
                  </a:lnTo>
                  <a:lnTo>
                    <a:pt x="131605" y="208576"/>
                  </a:lnTo>
                  <a:lnTo>
                    <a:pt x="132280" y="208201"/>
                  </a:lnTo>
                  <a:lnTo>
                    <a:pt x="132879" y="207676"/>
                  </a:lnTo>
                  <a:lnTo>
                    <a:pt x="133479" y="207227"/>
                  </a:lnTo>
                  <a:lnTo>
                    <a:pt x="133928" y="206627"/>
                  </a:lnTo>
                  <a:lnTo>
                    <a:pt x="134453" y="206028"/>
                  </a:lnTo>
                  <a:lnTo>
                    <a:pt x="134828" y="205353"/>
                  </a:lnTo>
                  <a:lnTo>
                    <a:pt x="135202" y="204604"/>
                  </a:lnTo>
                  <a:lnTo>
                    <a:pt x="135427" y="203854"/>
                  </a:lnTo>
                  <a:lnTo>
                    <a:pt x="135652" y="203105"/>
                  </a:lnTo>
                  <a:lnTo>
                    <a:pt x="135727" y="202280"/>
                  </a:lnTo>
                  <a:lnTo>
                    <a:pt x="135802" y="201531"/>
                  </a:lnTo>
                  <a:lnTo>
                    <a:pt x="135802" y="8019"/>
                  </a:lnTo>
                  <a:lnTo>
                    <a:pt x="135727" y="7270"/>
                  </a:lnTo>
                  <a:lnTo>
                    <a:pt x="135652" y="6445"/>
                  </a:lnTo>
                  <a:lnTo>
                    <a:pt x="135427" y="5696"/>
                  </a:lnTo>
                  <a:lnTo>
                    <a:pt x="135202" y="4946"/>
                  </a:lnTo>
                  <a:lnTo>
                    <a:pt x="134828" y="4197"/>
                  </a:lnTo>
                  <a:lnTo>
                    <a:pt x="134453" y="3522"/>
                  </a:lnTo>
                  <a:lnTo>
                    <a:pt x="133928" y="2923"/>
                  </a:lnTo>
                  <a:lnTo>
                    <a:pt x="133479" y="2323"/>
                  </a:lnTo>
                  <a:lnTo>
                    <a:pt x="132879" y="1874"/>
                  </a:lnTo>
                  <a:lnTo>
                    <a:pt x="132280" y="1349"/>
                  </a:lnTo>
                  <a:lnTo>
                    <a:pt x="131605" y="974"/>
                  </a:lnTo>
                  <a:lnTo>
                    <a:pt x="130856" y="600"/>
                  </a:lnTo>
                  <a:lnTo>
                    <a:pt x="130106" y="375"/>
                  </a:lnTo>
                  <a:lnTo>
                    <a:pt x="129357" y="150"/>
                  </a:lnTo>
                  <a:lnTo>
                    <a:pt x="128532" y="75"/>
                  </a:lnTo>
                  <a:lnTo>
                    <a:pt x="127783" y="0"/>
                  </a:lnTo>
                  <a:close/>
                </a:path>
              </a:pathLst>
            </a:custGeom>
            <a:solidFill>
              <a:srgbClr val="FFFFFF"/>
            </a:solidFill>
            <a:ln w="12700" cap="flat" cmpd="sng">
              <a:solidFill>
                <a:srgbClr val="0875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9;p33"/>
            <p:cNvSpPr/>
            <p:nvPr/>
          </p:nvSpPr>
          <p:spPr>
            <a:xfrm>
              <a:off x="3671350" y="5147100"/>
              <a:ext cx="279175" cy="179900"/>
            </a:xfrm>
            <a:custGeom>
              <a:avLst/>
              <a:gdLst/>
              <a:ahLst/>
              <a:cxnLst/>
              <a:rect l="l" t="t" r="r" b="b"/>
              <a:pathLst>
                <a:path w="11167" h="7196" extrusionOk="0">
                  <a:moveTo>
                    <a:pt x="3597" y="0"/>
                  </a:moveTo>
                  <a:lnTo>
                    <a:pt x="2848" y="75"/>
                  </a:lnTo>
                  <a:lnTo>
                    <a:pt x="2173" y="300"/>
                  </a:lnTo>
                  <a:lnTo>
                    <a:pt x="1574" y="600"/>
                  </a:lnTo>
                  <a:lnTo>
                    <a:pt x="1049" y="1050"/>
                  </a:lnTo>
                  <a:lnTo>
                    <a:pt x="600" y="1574"/>
                  </a:lnTo>
                  <a:lnTo>
                    <a:pt x="300" y="2174"/>
                  </a:lnTo>
                  <a:lnTo>
                    <a:pt x="75" y="2848"/>
                  </a:lnTo>
                  <a:lnTo>
                    <a:pt x="0" y="3598"/>
                  </a:lnTo>
                  <a:lnTo>
                    <a:pt x="75" y="4347"/>
                  </a:lnTo>
                  <a:lnTo>
                    <a:pt x="300" y="5022"/>
                  </a:lnTo>
                  <a:lnTo>
                    <a:pt x="600" y="5621"/>
                  </a:lnTo>
                  <a:lnTo>
                    <a:pt x="1049" y="6146"/>
                  </a:lnTo>
                  <a:lnTo>
                    <a:pt x="1574" y="6596"/>
                  </a:lnTo>
                  <a:lnTo>
                    <a:pt x="2173" y="6896"/>
                  </a:lnTo>
                  <a:lnTo>
                    <a:pt x="2848" y="7120"/>
                  </a:lnTo>
                  <a:lnTo>
                    <a:pt x="3597" y="7195"/>
                  </a:lnTo>
                  <a:lnTo>
                    <a:pt x="7644" y="7195"/>
                  </a:lnTo>
                  <a:lnTo>
                    <a:pt x="8319" y="7120"/>
                  </a:lnTo>
                  <a:lnTo>
                    <a:pt x="8994" y="6896"/>
                  </a:lnTo>
                  <a:lnTo>
                    <a:pt x="9593" y="6596"/>
                  </a:lnTo>
                  <a:lnTo>
                    <a:pt x="10118" y="6146"/>
                  </a:lnTo>
                  <a:lnTo>
                    <a:pt x="10567" y="5621"/>
                  </a:lnTo>
                  <a:lnTo>
                    <a:pt x="10867" y="5022"/>
                  </a:lnTo>
                  <a:lnTo>
                    <a:pt x="11092" y="4347"/>
                  </a:lnTo>
                  <a:lnTo>
                    <a:pt x="11167" y="3598"/>
                  </a:lnTo>
                  <a:lnTo>
                    <a:pt x="11092" y="2848"/>
                  </a:lnTo>
                  <a:lnTo>
                    <a:pt x="10867" y="2174"/>
                  </a:lnTo>
                  <a:lnTo>
                    <a:pt x="10567" y="1574"/>
                  </a:lnTo>
                  <a:lnTo>
                    <a:pt x="10118" y="1050"/>
                  </a:lnTo>
                  <a:lnTo>
                    <a:pt x="9593" y="600"/>
                  </a:lnTo>
                  <a:lnTo>
                    <a:pt x="8994" y="300"/>
                  </a:lnTo>
                  <a:lnTo>
                    <a:pt x="8319" y="75"/>
                  </a:lnTo>
                  <a:lnTo>
                    <a:pt x="7644" y="0"/>
                  </a:lnTo>
                  <a:close/>
                </a:path>
              </a:pathLst>
            </a:custGeom>
            <a:solidFill>
              <a:schemeClr val="lt2"/>
            </a:solidFill>
            <a:ln w="12700" cap="flat" cmpd="sng">
              <a:solidFill>
                <a:srgbClr val="0875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0;p33"/>
            <p:cNvSpPr/>
            <p:nvPr/>
          </p:nvSpPr>
          <p:spPr>
            <a:xfrm>
              <a:off x="3650725" y="446100"/>
              <a:ext cx="54375" cy="54350"/>
            </a:xfrm>
            <a:custGeom>
              <a:avLst/>
              <a:gdLst/>
              <a:ahLst/>
              <a:cxnLst/>
              <a:rect l="l" t="t" r="r" b="b"/>
              <a:pathLst>
                <a:path w="2175" h="2174" extrusionOk="0">
                  <a:moveTo>
                    <a:pt x="1125" y="0"/>
                  </a:moveTo>
                  <a:lnTo>
                    <a:pt x="825" y="75"/>
                  </a:lnTo>
                  <a:lnTo>
                    <a:pt x="675" y="75"/>
                  </a:lnTo>
                  <a:lnTo>
                    <a:pt x="450" y="225"/>
                  </a:lnTo>
                  <a:lnTo>
                    <a:pt x="300" y="300"/>
                  </a:lnTo>
                  <a:lnTo>
                    <a:pt x="225" y="525"/>
                  </a:lnTo>
                  <a:lnTo>
                    <a:pt x="76" y="675"/>
                  </a:lnTo>
                  <a:lnTo>
                    <a:pt x="1" y="824"/>
                  </a:lnTo>
                  <a:lnTo>
                    <a:pt x="1" y="1124"/>
                  </a:lnTo>
                  <a:lnTo>
                    <a:pt x="1" y="1349"/>
                  </a:lnTo>
                  <a:lnTo>
                    <a:pt x="76" y="1499"/>
                  </a:lnTo>
                  <a:lnTo>
                    <a:pt x="225" y="1649"/>
                  </a:lnTo>
                  <a:lnTo>
                    <a:pt x="300" y="1874"/>
                  </a:lnTo>
                  <a:lnTo>
                    <a:pt x="450" y="2024"/>
                  </a:lnTo>
                  <a:lnTo>
                    <a:pt x="675" y="2099"/>
                  </a:lnTo>
                  <a:lnTo>
                    <a:pt x="825" y="2173"/>
                  </a:lnTo>
                  <a:lnTo>
                    <a:pt x="1275" y="2173"/>
                  </a:lnTo>
                  <a:lnTo>
                    <a:pt x="1500" y="2099"/>
                  </a:lnTo>
                  <a:lnTo>
                    <a:pt x="1649" y="2024"/>
                  </a:lnTo>
                  <a:lnTo>
                    <a:pt x="1799" y="1874"/>
                  </a:lnTo>
                  <a:lnTo>
                    <a:pt x="1949" y="1649"/>
                  </a:lnTo>
                  <a:lnTo>
                    <a:pt x="2099" y="1499"/>
                  </a:lnTo>
                  <a:lnTo>
                    <a:pt x="2099" y="1349"/>
                  </a:lnTo>
                  <a:lnTo>
                    <a:pt x="2174" y="1124"/>
                  </a:lnTo>
                  <a:lnTo>
                    <a:pt x="2099" y="824"/>
                  </a:lnTo>
                  <a:lnTo>
                    <a:pt x="2099" y="675"/>
                  </a:lnTo>
                  <a:lnTo>
                    <a:pt x="1949" y="525"/>
                  </a:lnTo>
                  <a:lnTo>
                    <a:pt x="1799" y="300"/>
                  </a:lnTo>
                  <a:lnTo>
                    <a:pt x="1649" y="225"/>
                  </a:lnTo>
                  <a:lnTo>
                    <a:pt x="1500" y="75"/>
                  </a:lnTo>
                  <a:lnTo>
                    <a:pt x="1275" y="75"/>
                  </a:lnTo>
                  <a:lnTo>
                    <a:pt x="1125" y="0"/>
                  </a:lnTo>
                  <a:close/>
                </a:path>
              </a:pathLst>
            </a:custGeom>
            <a:solidFill>
              <a:schemeClr val="lt2"/>
            </a:solidFill>
            <a:ln w="12700" cap="flat" cmpd="sng">
              <a:solidFill>
                <a:srgbClr val="0875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1;p33"/>
            <p:cNvSpPr/>
            <p:nvPr/>
          </p:nvSpPr>
          <p:spPr>
            <a:xfrm>
              <a:off x="3761275" y="423600"/>
              <a:ext cx="99325" cy="99325"/>
            </a:xfrm>
            <a:custGeom>
              <a:avLst/>
              <a:gdLst/>
              <a:ahLst/>
              <a:cxnLst/>
              <a:rect l="l" t="t" r="r" b="b"/>
              <a:pathLst>
                <a:path w="3973" h="3973" extrusionOk="0">
                  <a:moveTo>
                    <a:pt x="2024" y="1"/>
                  </a:moveTo>
                  <a:lnTo>
                    <a:pt x="1574" y="76"/>
                  </a:lnTo>
                  <a:lnTo>
                    <a:pt x="1200" y="151"/>
                  </a:lnTo>
                  <a:lnTo>
                    <a:pt x="900" y="375"/>
                  </a:lnTo>
                  <a:lnTo>
                    <a:pt x="600" y="600"/>
                  </a:lnTo>
                  <a:lnTo>
                    <a:pt x="375" y="900"/>
                  </a:lnTo>
                  <a:lnTo>
                    <a:pt x="150" y="1200"/>
                  </a:lnTo>
                  <a:lnTo>
                    <a:pt x="75" y="1575"/>
                  </a:lnTo>
                  <a:lnTo>
                    <a:pt x="0" y="2024"/>
                  </a:lnTo>
                  <a:lnTo>
                    <a:pt x="75" y="2399"/>
                  </a:lnTo>
                  <a:lnTo>
                    <a:pt x="150" y="2774"/>
                  </a:lnTo>
                  <a:lnTo>
                    <a:pt x="375" y="3073"/>
                  </a:lnTo>
                  <a:lnTo>
                    <a:pt x="600" y="3373"/>
                  </a:lnTo>
                  <a:lnTo>
                    <a:pt x="900" y="3673"/>
                  </a:lnTo>
                  <a:lnTo>
                    <a:pt x="1200" y="3823"/>
                  </a:lnTo>
                  <a:lnTo>
                    <a:pt x="1574" y="3973"/>
                  </a:lnTo>
                  <a:lnTo>
                    <a:pt x="2399" y="3973"/>
                  </a:lnTo>
                  <a:lnTo>
                    <a:pt x="2773"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3" y="151"/>
                  </a:lnTo>
                  <a:lnTo>
                    <a:pt x="2399" y="76"/>
                  </a:lnTo>
                  <a:lnTo>
                    <a:pt x="2024" y="1"/>
                  </a:lnTo>
                  <a:close/>
                </a:path>
              </a:pathLst>
            </a:custGeom>
            <a:solidFill>
              <a:schemeClr val="lt2"/>
            </a:solidFill>
            <a:ln w="12700" cap="flat" cmpd="sng">
              <a:solidFill>
                <a:srgbClr val="0875B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Freeform 13"/>
          <p:cNvSpPr>
            <a:spLocks noChangeArrowheads="1"/>
          </p:cNvSpPr>
          <p:nvPr userDrawn="1"/>
        </p:nvSpPr>
        <p:spPr bwMode="auto">
          <a:xfrm>
            <a:off x="0" y="614888"/>
            <a:ext cx="5664017" cy="521970"/>
          </a:xfrm>
          <a:custGeom>
            <a:avLst/>
            <a:gdLst>
              <a:gd name="T0" fmla="*/ 0 w 11512"/>
              <a:gd name="T1" fmla="*/ 0 h 820"/>
              <a:gd name="T2" fmla="*/ 10690 w 11512"/>
              <a:gd name="T3" fmla="*/ 0 h 820"/>
              <a:gd name="T4" fmla="*/ 11512 w 11512"/>
              <a:gd name="T5" fmla="*/ 821 h 820"/>
            </a:gdLst>
            <a:ahLst/>
            <a:cxnLst>
              <a:cxn ang="0">
                <a:pos x="T0" y="T1"/>
              </a:cxn>
              <a:cxn ang="0">
                <a:pos x="T2" y="T3"/>
              </a:cxn>
              <a:cxn ang="0">
                <a:pos x="T4" y="T5"/>
              </a:cxn>
            </a:cxnLst>
            <a:rect l="0" t="0" r="r" b="b"/>
            <a:pathLst>
              <a:path w="11512" h="820">
                <a:moveTo>
                  <a:pt x="0" y="0"/>
                </a:moveTo>
                <a:lnTo>
                  <a:pt x="10690" y="0"/>
                </a:lnTo>
                <a:lnTo>
                  <a:pt x="11512" y="821"/>
                </a:lnTo>
              </a:path>
            </a:pathLst>
          </a:custGeom>
          <a:noFill/>
          <a:ln w="12700">
            <a:solidFill>
              <a:srgbClr val="0079B1"/>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5" name="Text Placeholder 4"/>
          <p:cNvSpPr>
            <a:spLocks noGrp="1"/>
          </p:cNvSpPr>
          <p:nvPr>
            <p:ph type="body" sz="quarter" idx="13" hasCustomPrompt="1"/>
          </p:nvPr>
        </p:nvSpPr>
        <p:spPr>
          <a:xfrm>
            <a:off x="0" y="87219"/>
            <a:ext cx="4578350" cy="527669"/>
          </a:xfrm>
        </p:spPr>
        <p:txBody>
          <a:bodyPr/>
          <a:lstStyle>
            <a:lvl1pPr marL="108000" indent="0">
              <a:buNone/>
              <a:defRPr sz="2000" b="1" baseline="0">
                <a:solidFill>
                  <a:srgbClr val="0875BC"/>
                </a:solidFill>
                <a:latin typeface="Calibri" panose="020F0502020204030204" pitchFamily="34" charset="0"/>
                <a:cs typeface="Calibri" panose="020F0502020204030204" pitchFamily="34" charset="0"/>
              </a:defRPr>
            </a:lvl1pPr>
          </a:lstStyle>
          <a:p>
            <a:pPr lvl="0"/>
            <a:r>
              <a:rPr lang="en-US" b="1" dirty="0" smtClean="0"/>
              <a:t>Slide Title</a:t>
            </a:r>
            <a:endParaRPr lang="en-US" dirty="0"/>
          </a:p>
        </p:txBody>
      </p:sp>
      <p:sp>
        <p:nvSpPr>
          <p:cNvPr id="15" name="Text Placeholder 14"/>
          <p:cNvSpPr>
            <a:spLocks noGrp="1"/>
          </p:cNvSpPr>
          <p:nvPr>
            <p:ph type="body" sz="quarter" idx="14" hasCustomPrompt="1"/>
          </p:nvPr>
        </p:nvSpPr>
        <p:spPr>
          <a:xfrm>
            <a:off x="315693" y="927100"/>
            <a:ext cx="4920725" cy="3981729"/>
          </a:xfrm>
        </p:spPr>
        <p:txBody>
          <a:bodyPr/>
          <a:lstStyle>
            <a:lvl1pPr marL="38100" indent="0">
              <a:buNone/>
              <a:defRPr sz="1800" baseline="0">
                <a:latin typeface="+mn-lt"/>
              </a:defRPr>
            </a:lvl1pPr>
          </a:lstStyle>
          <a:p>
            <a:pPr lvl="0"/>
            <a:r>
              <a:rPr lang="en-US" dirty="0" smtClean="0"/>
              <a:t>Click to add text</a:t>
            </a:r>
          </a:p>
        </p:txBody>
      </p:sp>
      <p:sp>
        <p:nvSpPr>
          <p:cNvPr id="19" name="TextBox 18"/>
          <p:cNvSpPr txBox="1"/>
          <p:nvPr userDrawn="1"/>
        </p:nvSpPr>
        <p:spPr>
          <a:xfrm>
            <a:off x="6705084" y="271776"/>
            <a:ext cx="1018227" cy="307777"/>
          </a:xfrm>
          <a:prstGeom prst="rect">
            <a:avLst/>
          </a:prstGeom>
          <a:solidFill>
            <a:srgbClr val="0875BC"/>
          </a:solidFill>
        </p:spPr>
        <p:txBody>
          <a:bodyPr wrap="none" rtlCol="0">
            <a:spAutoFit/>
          </a:bodyPr>
          <a:lstStyle/>
          <a:p>
            <a:r>
              <a:rPr lang="en-US" b="1" dirty="0" smtClean="0">
                <a:solidFill>
                  <a:schemeClr val="bg1"/>
                </a:solidFill>
                <a:latin typeface="Century Gothic" panose="020B0502020202020204" pitchFamily="34" charset="0"/>
              </a:rPr>
              <a:t>IEEE CUSB</a:t>
            </a:r>
            <a:endParaRPr lang="en-US" b="1" dirty="0">
              <a:solidFill>
                <a:schemeClr val="bg1"/>
              </a:solidFill>
              <a:latin typeface="Century Gothic" panose="020B0502020202020204" pitchFamily="34" charset="0"/>
            </a:endParaRPr>
          </a:p>
        </p:txBody>
      </p:sp>
      <p:sp>
        <p:nvSpPr>
          <p:cNvPr id="20" name="Picture Placeholder 19"/>
          <p:cNvSpPr>
            <a:spLocks noGrp="1"/>
          </p:cNvSpPr>
          <p:nvPr>
            <p:ph type="pic" sz="quarter" idx="15"/>
          </p:nvPr>
        </p:nvSpPr>
        <p:spPr>
          <a:xfrm>
            <a:off x="5795585" y="634935"/>
            <a:ext cx="2828719" cy="3851339"/>
          </a:xfrm>
        </p:spPr>
        <p:txBody>
          <a:bodyPr anchor="ctr" anchorCtr="1"/>
          <a:lstStyle>
            <a:lvl1pPr marL="38100" indent="0">
              <a:buNone/>
              <a:defRPr sz="1200" baseline="0"/>
            </a:lvl1pPr>
          </a:lstStyle>
          <a:p>
            <a:endParaRPr lang="en-US" dirty="0" smtClean="0"/>
          </a:p>
          <a:p>
            <a:endParaRPr lang="en-US" dirty="0" smtClean="0"/>
          </a:p>
          <a:p>
            <a:r>
              <a:rPr lang="en-US" dirty="0" smtClean="0"/>
              <a:t>Insert your screenshot here</a:t>
            </a:r>
            <a:endParaRPr lang="en-US" dirty="0"/>
          </a:p>
        </p:txBody>
      </p:sp>
    </p:spTree>
    <p:extLst>
      <p:ext uri="{BB962C8B-B14F-4D97-AF65-F5344CB8AC3E}">
        <p14:creationId xmlns:p14="http://schemas.microsoft.com/office/powerpoint/2010/main" val="113090859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821658" y="4908829"/>
            <a:ext cx="328920" cy="234671"/>
          </a:xfrm>
          <a:prstGeom prst="rect">
            <a:avLst/>
          </a:prstGeom>
          <a:solidFill>
            <a:srgbClr val="0875BC"/>
          </a:solidFill>
        </p:spPr>
        <p:txBody>
          <a:bodyPr spcFirstLastPara="1" wrap="square" lIns="91425" tIns="91425" rIns="91425" bIns="91425" anchor="ctr" anchorCtr="0">
            <a:noAutofit/>
          </a:bodyPr>
          <a:lstStyle>
            <a:lvl1pPr lvl="0" algn="ctr">
              <a:buNone/>
              <a:defRPr sz="1000">
                <a:solidFill>
                  <a:schemeClr val="bg1"/>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E50BC00-4247-4F2B-BB57-F6E83DFEAD31}" type="slidenum">
              <a:rPr lang="en-US" smtClean="0"/>
              <a:pPr/>
              <a:t>‹#›</a:t>
            </a:fld>
            <a:endParaRPr lang="en-US" dirty="0"/>
          </a:p>
        </p:txBody>
      </p:sp>
      <p:sp>
        <p:nvSpPr>
          <p:cNvPr id="6" name="Google Shape;383;p36"/>
          <p:cNvSpPr txBox="1">
            <a:spLocks noGrp="1"/>
          </p:cNvSpPr>
          <p:nvPr>
            <p:ph type="body" idx="1" hasCustomPrompt="1"/>
          </p:nvPr>
        </p:nvSpPr>
        <p:spPr>
          <a:xfrm>
            <a:off x="939616" y="2069302"/>
            <a:ext cx="7571700" cy="2277538"/>
          </a:xfrm>
          <a:prstGeom prst="rect">
            <a:avLst/>
          </a:prstGeom>
        </p:spPr>
        <p:txBody>
          <a:bodyPr spcFirstLastPara="1" wrap="square" lIns="91425" tIns="91425" rIns="91425" bIns="91425" anchor="t" anchorCtr="0">
            <a:noAutofit/>
          </a:bodyPr>
          <a:lstStyle>
            <a:lvl1pPr>
              <a:defRPr sz="2000" baseline="0"/>
            </a:lvl1pPr>
          </a:lstStyle>
          <a:p>
            <a:pPr marL="0" lvl="0" indent="0" algn="l" rtl="0">
              <a:spcBef>
                <a:spcPts val="600"/>
              </a:spcBef>
              <a:spcAft>
                <a:spcPts val="0"/>
              </a:spcAft>
              <a:buNone/>
            </a:pPr>
            <a:r>
              <a:rPr lang="en-US" sz="2400" dirty="0" smtClean="0"/>
              <a:t>Enter Your Sources</a:t>
            </a:r>
            <a:endParaRPr sz="2400" dirty="0" smtClean="0"/>
          </a:p>
          <a:p>
            <a:pPr marL="457200" lvl="0" indent="-381000" algn="l" rtl="0">
              <a:lnSpc>
                <a:spcPct val="115000"/>
              </a:lnSpc>
              <a:spcBef>
                <a:spcPts val="600"/>
              </a:spcBef>
              <a:spcAft>
                <a:spcPts val="0"/>
              </a:spcAft>
              <a:buSzPts val="2400"/>
              <a:buChar char="◎"/>
            </a:pPr>
            <a:r>
              <a:rPr lang="en-US" sz="2400" dirty="0" smtClean="0"/>
              <a:t>Source 1</a:t>
            </a:r>
            <a:endParaRPr sz="2400" dirty="0" smtClean="0"/>
          </a:p>
          <a:p>
            <a:pPr marL="457200" lvl="0" indent="-381000" algn="l" rtl="0">
              <a:lnSpc>
                <a:spcPct val="115000"/>
              </a:lnSpc>
              <a:spcBef>
                <a:spcPts val="0"/>
              </a:spcBef>
              <a:spcAft>
                <a:spcPts val="0"/>
              </a:spcAft>
              <a:buSzPts val="2400"/>
              <a:buChar char="◎"/>
            </a:pPr>
            <a:r>
              <a:rPr lang="en" sz="2400" dirty="0" smtClean="0"/>
              <a:t>Source 2</a:t>
            </a:r>
            <a:endParaRPr sz="2400" dirty="0"/>
          </a:p>
        </p:txBody>
      </p:sp>
      <p:sp>
        <p:nvSpPr>
          <p:cNvPr id="7" name="TextBox 6"/>
          <p:cNvSpPr txBox="1"/>
          <p:nvPr userDrawn="1"/>
        </p:nvSpPr>
        <p:spPr>
          <a:xfrm>
            <a:off x="8125773" y="0"/>
            <a:ext cx="1018227" cy="307777"/>
          </a:xfrm>
          <a:prstGeom prst="rect">
            <a:avLst/>
          </a:prstGeom>
          <a:solidFill>
            <a:srgbClr val="0875BC"/>
          </a:solidFill>
        </p:spPr>
        <p:txBody>
          <a:bodyPr wrap="none" rtlCol="0">
            <a:spAutoFit/>
          </a:bodyPr>
          <a:lstStyle/>
          <a:p>
            <a:r>
              <a:rPr lang="en-US" b="1" dirty="0" smtClean="0">
                <a:solidFill>
                  <a:schemeClr val="bg1"/>
                </a:solidFill>
                <a:latin typeface="Century Gothic" panose="020B0502020202020204" pitchFamily="34" charset="0"/>
              </a:rPr>
              <a:t>IEEE CUSB</a:t>
            </a:r>
            <a:endParaRPr lang="en-US" b="1" dirty="0">
              <a:solidFill>
                <a:schemeClr val="bg1"/>
              </a:solidFill>
              <a:latin typeface="Century Gothic" panose="020B0502020202020204" pitchFamily="34" charset="0"/>
            </a:endParaRPr>
          </a:p>
        </p:txBody>
      </p:sp>
      <p:sp>
        <p:nvSpPr>
          <p:cNvPr id="9" name="Text Placeholder 8"/>
          <p:cNvSpPr>
            <a:spLocks noGrp="1"/>
          </p:cNvSpPr>
          <p:nvPr>
            <p:ph type="body" sz="quarter" idx="13" hasCustomPrompt="1"/>
          </p:nvPr>
        </p:nvSpPr>
        <p:spPr>
          <a:xfrm>
            <a:off x="1042777" y="1006499"/>
            <a:ext cx="7572375" cy="457723"/>
          </a:xfrm>
        </p:spPr>
        <p:txBody>
          <a:bodyPr anchor="ctr" anchorCtr="0"/>
          <a:lstStyle>
            <a:lvl1pPr marL="38100" indent="0">
              <a:buNone/>
              <a:defRPr sz="2400" b="1">
                <a:solidFill>
                  <a:srgbClr val="0875BC"/>
                </a:solidFill>
                <a:latin typeface="Roboto Slab" panose="020B0604020202020204" charset="0"/>
                <a:ea typeface="Roboto Slab" panose="020B0604020202020204" charset="0"/>
              </a:defRPr>
            </a:lvl1pPr>
          </a:lstStyle>
          <a:p>
            <a:pPr lvl="0"/>
            <a:r>
              <a:rPr lang="en-US" dirty="0" smtClean="0"/>
              <a:t>Sources / Books / Reference… ?</a:t>
            </a:r>
            <a:endParaRPr lang="en-US" dirty="0"/>
          </a:p>
        </p:txBody>
      </p:sp>
    </p:spTree>
    <p:extLst>
      <p:ext uri="{BB962C8B-B14F-4D97-AF65-F5344CB8AC3E}">
        <p14:creationId xmlns:p14="http://schemas.microsoft.com/office/powerpoint/2010/main" val="422203065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reserve="1" userDrawn="1">
  <p:cSld name="1_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8821658" y="4908829"/>
            <a:ext cx="328920" cy="234671"/>
          </a:xfrm>
          <a:prstGeom prst="rect">
            <a:avLst/>
          </a:prstGeom>
          <a:solidFill>
            <a:srgbClr val="0875BC"/>
          </a:solidFill>
        </p:spPr>
        <p:txBody>
          <a:bodyPr spcFirstLastPara="1" wrap="square" lIns="91425" tIns="91425" rIns="91425" bIns="91425" anchor="ctr" anchorCtr="0">
            <a:noAutofit/>
          </a:bodyPr>
          <a:lstStyle>
            <a:lvl1pPr lvl="0" algn="ctr">
              <a:buNone/>
              <a:defRPr sz="1000">
                <a:solidFill>
                  <a:schemeClr val="bg1"/>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E50BC00-4247-4F2B-BB57-F6E83DFEAD31}" type="slidenum">
              <a:rPr lang="en-US" smtClean="0"/>
              <a:pPr/>
              <a:t>‹#›</a:t>
            </a:fld>
            <a:endParaRPr lang="en-US"/>
          </a:p>
        </p:txBody>
      </p:sp>
      <p:sp>
        <p:nvSpPr>
          <p:cNvPr id="10" name="TextBox 9"/>
          <p:cNvSpPr txBox="1"/>
          <p:nvPr userDrawn="1"/>
        </p:nvSpPr>
        <p:spPr>
          <a:xfrm>
            <a:off x="8125773" y="0"/>
            <a:ext cx="1018227" cy="307777"/>
          </a:xfrm>
          <a:prstGeom prst="rect">
            <a:avLst/>
          </a:prstGeom>
          <a:solidFill>
            <a:srgbClr val="0875BC"/>
          </a:solidFill>
        </p:spPr>
        <p:txBody>
          <a:bodyPr wrap="none" rtlCol="0">
            <a:spAutoFit/>
          </a:bodyPr>
          <a:lstStyle/>
          <a:p>
            <a:r>
              <a:rPr lang="en-US" b="1" dirty="0" smtClean="0">
                <a:solidFill>
                  <a:schemeClr val="bg1"/>
                </a:solidFill>
                <a:latin typeface="Century Gothic" panose="020B0502020202020204" pitchFamily="34" charset="0"/>
              </a:rPr>
              <a:t>IEEE CUSB</a:t>
            </a:r>
            <a:endParaRPr lang="en-US" b="1" dirty="0">
              <a:solidFill>
                <a:schemeClr val="bg1"/>
              </a:solidFill>
              <a:latin typeface="Century Gothic" panose="020B0502020202020204" pitchFamily="34" charset="0"/>
            </a:endParaRPr>
          </a:p>
        </p:txBody>
      </p:sp>
      <p:sp>
        <p:nvSpPr>
          <p:cNvPr id="12" name="TextBox 11"/>
          <p:cNvSpPr txBox="1"/>
          <p:nvPr userDrawn="1"/>
        </p:nvSpPr>
        <p:spPr>
          <a:xfrm>
            <a:off x="1552575" y="739263"/>
            <a:ext cx="2922595" cy="1015663"/>
          </a:xfrm>
          <a:prstGeom prst="rect">
            <a:avLst/>
          </a:prstGeom>
          <a:noFill/>
        </p:spPr>
        <p:txBody>
          <a:bodyPr wrap="none" rtlCol="0">
            <a:spAutoFit/>
          </a:bodyPr>
          <a:lstStyle/>
          <a:p>
            <a:r>
              <a:rPr lang="en-US" sz="6000" b="1" dirty="0" smtClean="0">
                <a:solidFill>
                  <a:srgbClr val="0091EA"/>
                </a:solidFill>
                <a:latin typeface="Source Sans Pro" panose="020B0604020202020204" charset="0"/>
              </a:rPr>
              <a:t>Thanks!</a:t>
            </a:r>
            <a:endParaRPr lang="en-US" sz="6000" b="1" dirty="0">
              <a:solidFill>
                <a:srgbClr val="0091EA"/>
              </a:solidFill>
              <a:latin typeface="Source Sans Pro" panose="020B0604020202020204" charset="0"/>
            </a:endParaRPr>
          </a:p>
        </p:txBody>
      </p:sp>
      <p:sp>
        <p:nvSpPr>
          <p:cNvPr id="13" name="TextBox 12"/>
          <p:cNvSpPr txBox="1"/>
          <p:nvPr userDrawn="1"/>
        </p:nvSpPr>
        <p:spPr>
          <a:xfrm>
            <a:off x="1552575" y="1771257"/>
            <a:ext cx="4054315"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800" dirty="0" smtClean="0">
                <a:latin typeface="Source Sans Pro" panose="020B0604020202020204" charset="0"/>
              </a:rPr>
              <a:t>Any questions?</a:t>
            </a:r>
          </a:p>
        </p:txBody>
      </p:sp>
      <p:sp>
        <p:nvSpPr>
          <p:cNvPr id="14" name="TextBox 13"/>
          <p:cNvSpPr txBox="1"/>
          <p:nvPr userDrawn="1"/>
        </p:nvSpPr>
        <p:spPr>
          <a:xfrm>
            <a:off x="1552575" y="3021553"/>
            <a:ext cx="343715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 sz="3200" dirty="0" smtClean="0">
                <a:latin typeface="Source Sans Pro" panose="020B0604020202020204" charset="0"/>
              </a:rPr>
              <a:t>You can find me at:</a:t>
            </a:r>
          </a:p>
        </p:txBody>
      </p:sp>
      <p:sp>
        <p:nvSpPr>
          <p:cNvPr id="3" name="Text Placeholder 2"/>
          <p:cNvSpPr>
            <a:spLocks noGrp="1"/>
          </p:cNvSpPr>
          <p:nvPr>
            <p:ph type="body" sz="quarter" idx="13" hasCustomPrompt="1"/>
          </p:nvPr>
        </p:nvSpPr>
        <p:spPr>
          <a:xfrm>
            <a:off x="1552575" y="3683521"/>
            <a:ext cx="3262313" cy="684212"/>
          </a:xfrm>
        </p:spPr>
        <p:txBody>
          <a:bodyPr/>
          <a:lstStyle>
            <a:lvl1pPr marL="381000" indent="-342900">
              <a:buFont typeface="Wingdings" panose="05000000000000000000" pitchFamily="2" charset="2"/>
              <a:buChar char="Ø"/>
              <a:defRPr sz="2400" baseline="0">
                <a:solidFill>
                  <a:srgbClr val="0091EA"/>
                </a:solidFill>
              </a:defRPr>
            </a:lvl1pPr>
          </a:lstStyle>
          <a:p>
            <a:pPr lvl="0"/>
            <a:r>
              <a:rPr lang="en-US" dirty="0" smtClean="0"/>
              <a:t>Your Contacts</a:t>
            </a:r>
          </a:p>
        </p:txBody>
      </p:sp>
    </p:spTree>
    <p:extLst>
      <p:ext uri="{BB962C8B-B14F-4D97-AF65-F5344CB8AC3E}">
        <p14:creationId xmlns:p14="http://schemas.microsoft.com/office/powerpoint/2010/main" val="25384138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855243" y="4936385"/>
            <a:ext cx="302508" cy="207115"/>
          </a:xfrm>
          <a:prstGeom prst="rect">
            <a:avLst/>
          </a:prstGeom>
          <a:solidFill>
            <a:srgbClr val="0875BC"/>
          </a:solidFill>
          <a:ln>
            <a:noFill/>
          </a:ln>
        </p:spPr>
        <p:txBody>
          <a:bodyPr spcFirstLastPara="1" wrap="square" lIns="91425" tIns="91425" rIns="91425" bIns="91425" anchor="ctr" anchorCtr="0">
            <a:noAutofit/>
          </a:bodyPr>
          <a:lstStyle>
            <a:lvl1pPr lvl="0" algn="ctr">
              <a:buNone/>
              <a:defRPr sz="1000" b="1">
                <a:solidFill>
                  <a:schemeClr val="bg1"/>
                </a:solidFill>
                <a:latin typeface="+mn-lt"/>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fld id="{00000000-1234-1234-1234-123412341234}" type="slidenum">
              <a:rPr lang="en" smtClean="0"/>
              <a:pPr/>
              <a:t>‹#›</a:t>
            </a:fld>
            <a:endParaRPr lang="en">
              <a:ea typeface="Roboto Slab"/>
              <a:cs typeface="Roboto Slab"/>
              <a:sym typeface="Roboto Slab"/>
            </a:endParaRPr>
          </a:p>
        </p:txBody>
      </p:sp>
      <p:sp>
        <p:nvSpPr>
          <p:cNvPr id="11" name="Rectangle 10"/>
          <p:cNvSpPr/>
          <p:nvPr/>
        </p:nvSpPr>
        <p:spPr>
          <a:xfrm>
            <a:off x="3307070" y="4964212"/>
            <a:ext cx="2529860" cy="215444"/>
          </a:xfrm>
          <a:prstGeom prst="rect">
            <a:avLst/>
          </a:prstGeom>
        </p:spPr>
        <p:txBody>
          <a:bodyPr wrap="none">
            <a:spAutoFit/>
          </a:bodyPr>
          <a:lstStyle/>
          <a:p>
            <a:r>
              <a:rPr lang="en-US" sz="800" b="0" dirty="0" smtClean="0"/>
              <a:t>Copyright ©2021 IEEE CUSB. All Rights Reserved.</a:t>
            </a:r>
            <a:endParaRPr lang="en-US" sz="800" b="0" dirty="0"/>
          </a:p>
        </p:txBody>
      </p:sp>
    </p:spTree>
    <p:extLst>
      <p:ext uri="{BB962C8B-B14F-4D97-AF65-F5344CB8AC3E}">
        <p14:creationId xmlns:p14="http://schemas.microsoft.com/office/powerpoint/2010/main" val="1542703157"/>
      </p:ext>
    </p:extLst>
  </p:cSld>
  <p:clrMap bg1="lt1" tx1="dk1" bg2="dk2" tx2="lt2" accent1="accent1" accent2="accent2" accent3="accent3" accent4="accent4" accent5="accent5" accent6="accent6" hlink="hlink" folHlink="folHlink"/>
  <p:sldLayoutIdLst>
    <p:sldLayoutId id="2147483729" r:id="rId1"/>
  </p:sldLayoutIdLst>
  <p:transition>
    <p:fade thruBlk="1"/>
  </p:transition>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815078" y="4914078"/>
            <a:ext cx="328921" cy="229421"/>
          </a:xfrm>
          <a:prstGeom prst="rect">
            <a:avLst/>
          </a:prstGeom>
          <a:solidFill>
            <a:srgbClr val="0875BC"/>
          </a:solidFill>
        </p:spPr>
        <p:txBody>
          <a:bodyPr vert="horz" lIns="91440" tIns="45720" rIns="91440" bIns="45720" rtlCol="0" anchor="ctr"/>
          <a:lstStyle>
            <a:lvl1pPr algn="ctr">
              <a:defRPr sz="1000" b="1">
                <a:solidFill>
                  <a:schemeClr val="bg1"/>
                </a:solidFill>
              </a:defRPr>
            </a:lvl1pPr>
          </a:lstStyle>
          <a:p>
            <a:fld id="{00000000-1234-1234-1234-123412341234}" type="slidenum">
              <a:rPr lang="en" smtClean="0"/>
              <a:pPr/>
              <a:t>‹#›</a:t>
            </a:fld>
            <a:endParaRPr lang="en" dirty="0">
              <a:latin typeface="Roboto Slab"/>
              <a:ea typeface="Roboto Slab"/>
              <a:cs typeface="Roboto Slab"/>
              <a:sym typeface="Roboto Slab"/>
            </a:endParaRPr>
          </a:p>
        </p:txBody>
      </p:sp>
      <p:sp>
        <p:nvSpPr>
          <p:cNvPr id="7" name="Freeform 6"/>
          <p:cNvSpPr>
            <a:spLocks noChangeArrowheads="1"/>
          </p:cNvSpPr>
          <p:nvPr/>
        </p:nvSpPr>
        <p:spPr bwMode="auto">
          <a:xfrm>
            <a:off x="0" y="0"/>
            <a:ext cx="9144000" cy="1148156"/>
          </a:xfrm>
          <a:custGeom>
            <a:avLst/>
            <a:gdLst>
              <a:gd name="T0" fmla="*/ 11520 w 11520"/>
              <a:gd name="T1" fmla="*/ 0 h 2320"/>
              <a:gd name="T2" fmla="*/ 0 w 11520"/>
              <a:gd name="T3" fmla="*/ 0 h 2320"/>
              <a:gd name="T4" fmla="*/ 0 w 11520"/>
              <a:gd name="T5" fmla="*/ 1508 h 2320"/>
              <a:gd name="T6" fmla="*/ 10697 w 11520"/>
              <a:gd name="T7" fmla="*/ 1508 h 2320"/>
              <a:gd name="T8" fmla="*/ 11520 w 11520"/>
              <a:gd name="T9" fmla="*/ 2324 h 2320"/>
            </a:gdLst>
            <a:ahLst/>
            <a:cxnLst>
              <a:cxn ang="0">
                <a:pos x="T0" y="T1"/>
              </a:cxn>
              <a:cxn ang="0">
                <a:pos x="T2" y="T3"/>
              </a:cxn>
              <a:cxn ang="0">
                <a:pos x="T4" y="T5"/>
              </a:cxn>
              <a:cxn ang="0">
                <a:pos x="T6" y="T7"/>
              </a:cxn>
              <a:cxn ang="0">
                <a:pos x="T8" y="T9"/>
              </a:cxn>
            </a:cxnLst>
            <a:rect l="0" t="0" r="r" b="b"/>
            <a:pathLst>
              <a:path w="11520" h="2320">
                <a:moveTo>
                  <a:pt x="11520" y="0"/>
                </a:moveTo>
                <a:lnTo>
                  <a:pt x="0" y="0"/>
                </a:lnTo>
                <a:lnTo>
                  <a:pt x="0" y="1508"/>
                </a:lnTo>
                <a:lnTo>
                  <a:pt x="10697" y="1508"/>
                </a:lnTo>
                <a:lnTo>
                  <a:pt x="11520" y="2324"/>
                </a:lnTo>
                <a:close/>
              </a:path>
            </a:pathLst>
          </a:custGeom>
          <a:solidFill>
            <a:srgbClr val="0079B1"/>
          </a:solidFill>
          <a:ln w="12700">
            <a:solidFill>
              <a:srgbClr val="0079B1"/>
            </a:solidFill>
            <a:round/>
            <a:headEnd/>
            <a:tailEnd/>
          </a:ln>
        </p:spPr>
        <p:txBody>
          <a:bodyPr rot="0" vert="horz" wrap="square" lIns="91440" tIns="45720" rIns="91440" bIns="45720" anchor="t" anchorCtr="0" upright="1">
            <a:noAutofit/>
          </a:bodyPr>
          <a:lstStyle/>
          <a:p>
            <a:pPr>
              <a:lnSpc>
                <a:spcPct val="107000"/>
              </a:lnSpc>
            </a:pPr>
            <a:endParaRPr lang="en-US" sz="1200" b="1" dirty="0" smtClean="0">
              <a:solidFill>
                <a:schemeClr val="bg1"/>
              </a:solidFill>
              <a:latin typeface="Calibri" panose="020F0502020204030204" pitchFamily="34" charset="0"/>
              <a:ea typeface="Calibri" panose="020F0502020204030204" pitchFamily="34" charset="0"/>
              <a:cs typeface="Arial" panose="020B0604020202020204" pitchFamily="34" charset="0"/>
            </a:endParaRPr>
          </a:p>
        </p:txBody>
      </p:sp>
      <p:sp>
        <p:nvSpPr>
          <p:cNvPr id="8" name="Rectangle 7"/>
          <p:cNvSpPr/>
          <p:nvPr/>
        </p:nvSpPr>
        <p:spPr>
          <a:xfrm>
            <a:off x="3307070" y="4964212"/>
            <a:ext cx="2529860" cy="215444"/>
          </a:xfrm>
          <a:prstGeom prst="rect">
            <a:avLst/>
          </a:prstGeom>
        </p:spPr>
        <p:txBody>
          <a:bodyPr wrap="none">
            <a:spAutoFit/>
          </a:bodyPr>
          <a:lstStyle/>
          <a:p>
            <a:r>
              <a:rPr lang="en-US" sz="800" b="0" dirty="0" smtClean="0"/>
              <a:t>Copyright ©2021 IEEE CUSB. All Rights Reserved.</a:t>
            </a:r>
            <a:endParaRPr lang="en-US" sz="800" b="0" dirty="0"/>
          </a:p>
        </p:txBody>
      </p:sp>
    </p:spTree>
    <p:extLst>
      <p:ext uri="{BB962C8B-B14F-4D97-AF65-F5344CB8AC3E}">
        <p14:creationId xmlns:p14="http://schemas.microsoft.com/office/powerpoint/2010/main" val="377995820"/>
      </p:ext>
    </p:extLst>
  </p:cSld>
  <p:clrMap bg1="lt1" tx1="dk1" bg2="lt2" tx2="dk2" accent1="accent1" accent2="accent2" accent3="accent3" accent4="accent4" accent5="accent5" accent6="accent6" hlink="hlink" folHlink="folHlink"/>
  <p:sldLayoutIdLst>
    <p:sldLayoutId id="2147483742" r:id="rId1"/>
    <p:sldLayoutId id="2147483762" r:id="rId2"/>
    <p:sldLayoutId id="2147483761" r:id="rId3"/>
  </p:sldLayoutIdLst>
  <p:transition>
    <p:fade thruBlk="1"/>
  </p:transition>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dirty="0"/>
          </a:p>
        </p:txBody>
      </p:sp>
      <p:sp>
        <p:nvSpPr>
          <p:cNvPr id="5" name="Google Shape;62;p10"/>
          <p:cNvSpPr txBox="1">
            <a:spLocks noGrp="1"/>
          </p:cNvSpPr>
          <p:nvPr>
            <p:ph type="sldNum" idx="4"/>
          </p:nvPr>
        </p:nvSpPr>
        <p:spPr>
          <a:xfrm>
            <a:off x="8821658" y="4908829"/>
            <a:ext cx="328920" cy="234671"/>
          </a:xfrm>
          <a:prstGeom prst="rect">
            <a:avLst/>
          </a:prstGeom>
          <a:solidFill>
            <a:srgbClr val="0875BC"/>
          </a:solidFill>
        </p:spPr>
        <p:txBody>
          <a:bodyPr spcFirstLastPara="1" wrap="square" lIns="91425" tIns="91425" rIns="91425" bIns="91425" anchor="ctr" anchorCtr="0">
            <a:noAutofit/>
          </a:bodyPr>
          <a:lstStyle>
            <a:lvl1pPr lvl="0" algn="ctr">
              <a:buNone/>
              <a:defRPr sz="1000" b="1">
                <a:solidFill>
                  <a:schemeClr val="bg1"/>
                </a:solidFill>
                <a:latin typeface="+mn-lt"/>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E50BC00-4247-4F2B-BB57-F6E83DFEAD31}" type="slidenum">
              <a:rPr lang="en-US" smtClean="0"/>
              <a:pPr/>
              <a:t>‹#›</a:t>
            </a:fld>
            <a:endParaRPr lang="en-US" dirty="0"/>
          </a:p>
        </p:txBody>
      </p:sp>
      <p:sp>
        <p:nvSpPr>
          <p:cNvPr id="8" name="Rectangle 7"/>
          <p:cNvSpPr/>
          <p:nvPr/>
        </p:nvSpPr>
        <p:spPr>
          <a:xfrm>
            <a:off x="3307070" y="4964212"/>
            <a:ext cx="2529860" cy="215444"/>
          </a:xfrm>
          <a:prstGeom prst="rect">
            <a:avLst/>
          </a:prstGeom>
        </p:spPr>
        <p:txBody>
          <a:bodyPr wrap="none">
            <a:spAutoFit/>
          </a:bodyPr>
          <a:lstStyle/>
          <a:p>
            <a:r>
              <a:rPr lang="en-US" sz="800" b="0" dirty="0" smtClean="0"/>
              <a:t>Copyright ©2021 IEEE CUSB. All Rights Reserved.</a:t>
            </a:r>
            <a:endParaRPr lang="en-US" sz="800" b="0" dirty="0"/>
          </a:p>
        </p:txBody>
      </p:sp>
    </p:spTree>
    <p:extLst>
      <p:ext uri="{BB962C8B-B14F-4D97-AF65-F5344CB8AC3E}">
        <p14:creationId xmlns:p14="http://schemas.microsoft.com/office/powerpoint/2010/main" val="1448950966"/>
      </p:ext>
    </p:extLst>
  </p:cSld>
  <p:clrMap bg1="lt1" tx1="dk1" bg2="dk2" tx2="lt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Lst>
  <p:transition>
    <p:fade thruBlk="1"/>
  </p:transition>
  <p:timing>
    <p:tnLst>
      <p:par>
        <p:cTn id="1" dur="indefinite" restart="never" nodeType="tmRoot"/>
      </p:par>
    </p:tnLst>
  </p:timing>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Google Shape;62;p10"/>
          <p:cNvSpPr txBox="1">
            <a:spLocks noGrp="1"/>
          </p:cNvSpPr>
          <p:nvPr>
            <p:ph type="sldNum" idx="4"/>
          </p:nvPr>
        </p:nvSpPr>
        <p:spPr>
          <a:xfrm>
            <a:off x="8821658" y="4908829"/>
            <a:ext cx="328920" cy="234671"/>
          </a:xfrm>
          <a:prstGeom prst="rect">
            <a:avLst/>
          </a:prstGeom>
          <a:solidFill>
            <a:srgbClr val="0875BC"/>
          </a:solidFill>
        </p:spPr>
        <p:txBody>
          <a:bodyPr spcFirstLastPara="1" wrap="square" lIns="91425" tIns="91425" rIns="91425" bIns="91425" anchor="ctr" anchorCtr="0">
            <a:noAutofit/>
          </a:bodyPr>
          <a:lstStyle>
            <a:lvl1pPr lvl="0" algn="ctr">
              <a:buNone/>
              <a:defRPr sz="1000" b="1">
                <a:solidFill>
                  <a:schemeClr val="bg1"/>
                </a:solidFill>
                <a:latin typeface="Arial" panose="020B0604020202020204" pitchFamily="34" charset="0"/>
                <a:cs typeface="Arial" panose="020B0604020202020204" pitchFamily="34"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3E50BC00-4247-4F2B-BB57-F6E83DFEAD31}" type="slidenum">
              <a:rPr lang="en-US" smtClean="0"/>
              <a:pPr/>
              <a:t>‹#›</a:t>
            </a:fld>
            <a:endParaRPr lang="en-US" dirty="0"/>
          </a:p>
        </p:txBody>
      </p:sp>
      <p:sp>
        <p:nvSpPr>
          <p:cNvPr id="9" name="Rectangle 8"/>
          <p:cNvSpPr/>
          <p:nvPr/>
        </p:nvSpPr>
        <p:spPr>
          <a:xfrm>
            <a:off x="3307070" y="4964212"/>
            <a:ext cx="2529860" cy="215444"/>
          </a:xfrm>
          <a:prstGeom prst="rect">
            <a:avLst/>
          </a:prstGeom>
        </p:spPr>
        <p:txBody>
          <a:bodyPr wrap="none">
            <a:spAutoFit/>
          </a:bodyPr>
          <a:lstStyle/>
          <a:p>
            <a:r>
              <a:rPr lang="en-US" sz="800" dirty="0" smtClean="0"/>
              <a:t>Copyright ©2021 IEEE CUSB. All Rights Reserved.</a:t>
            </a:r>
            <a:endParaRPr lang="en-US" sz="800" dirty="0"/>
          </a:p>
        </p:txBody>
      </p:sp>
      <p:sp>
        <p:nvSpPr>
          <p:cNvPr id="10" name="TextBox 9"/>
          <p:cNvSpPr txBox="1"/>
          <p:nvPr/>
        </p:nvSpPr>
        <p:spPr>
          <a:xfrm>
            <a:off x="0" y="0"/>
            <a:ext cx="1018227" cy="307777"/>
          </a:xfrm>
          <a:prstGeom prst="rect">
            <a:avLst/>
          </a:prstGeom>
          <a:solidFill>
            <a:srgbClr val="0875BC"/>
          </a:solidFill>
        </p:spPr>
        <p:txBody>
          <a:bodyPr wrap="none" rtlCol="0">
            <a:spAutoFit/>
          </a:bodyPr>
          <a:lstStyle/>
          <a:p>
            <a:r>
              <a:rPr lang="en-US" b="1" dirty="0" smtClean="0">
                <a:solidFill>
                  <a:schemeClr val="bg1"/>
                </a:solidFill>
                <a:latin typeface="Century Gothic" panose="020B0502020202020204" pitchFamily="34" charset="0"/>
              </a:rPr>
              <a:t>IEEE CUSB</a:t>
            </a:r>
            <a:endParaRPr lang="en-US"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2769104302"/>
      </p:ext>
    </p:extLst>
  </p:cSld>
  <p:clrMap bg1="lt1" tx1="dk1" bg2="lt2" tx2="dk2" accent1="accent1" accent2="accent2" accent3="accent3" accent4="accent4" accent5="accent5" accent6="accent6" hlink="hlink" folHlink="folHlink"/>
  <p:sldLayoutIdLst>
    <p:sldLayoutId id="2147483774" r:id="rId1"/>
    <p:sldLayoutId id="2147483775"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6.png"/><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jf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43638" y="1911303"/>
            <a:ext cx="4371475" cy="2008236"/>
          </a:xfrm>
        </p:spPr>
        <p:txBody>
          <a:bodyPr/>
          <a:lstStyle/>
          <a:p>
            <a:pPr marL="0">
              <a:spcBef>
                <a:spcPts val="0"/>
              </a:spcBef>
            </a:pPr>
            <a:endParaRPr lang="en-US" b="1" dirty="0" smtClean="0"/>
          </a:p>
          <a:p>
            <a:pPr marL="0">
              <a:spcBef>
                <a:spcPts val="0"/>
              </a:spcBef>
            </a:pPr>
            <a:r>
              <a:rPr lang="en-US" b="1" dirty="0" smtClean="0"/>
              <a:t>Biomedical Committee – Biomedical  Equipment  Starter Pack </a:t>
            </a:r>
            <a:endParaRPr lang="en-US" b="1" dirty="0"/>
          </a:p>
          <a:p>
            <a:pPr marL="0">
              <a:spcBef>
                <a:spcPts val="1800"/>
              </a:spcBef>
            </a:pPr>
            <a:r>
              <a:rPr lang="en-US" b="1" dirty="0"/>
              <a:t>Session </a:t>
            </a:r>
            <a:r>
              <a:rPr lang="en-US" b="1" dirty="0" smtClean="0"/>
              <a:t>(5) </a:t>
            </a:r>
            <a:r>
              <a:rPr lang="en-US" b="1" dirty="0"/>
              <a:t>: </a:t>
            </a:r>
            <a:r>
              <a:rPr lang="en-US" b="1" dirty="0" smtClean="0"/>
              <a:t>Ultrasound</a:t>
            </a:r>
            <a:endParaRPr lang="en-US" b="1" dirty="0"/>
          </a:p>
          <a:p>
            <a:pPr marL="0">
              <a:spcBef>
                <a:spcPts val="1800"/>
              </a:spcBef>
            </a:pPr>
            <a:r>
              <a:rPr lang="en-US" b="1" dirty="0"/>
              <a:t>Prepared by: </a:t>
            </a:r>
            <a:r>
              <a:rPr lang="en-US" b="1" dirty="0" smtClean="0"/>
              <a:t>Mohamed Ahmed </a:t>
            </a:r>
            <a:r>
              <a:rPr lang="en-US" b="1" dirty="0" err="1" smtClean="0"/>
              <a:t>Abdelaziz</a:t>
            </a:r>
            <a:endParaRPr lang="en-US" b="1" dirty="0"/>
          </a:p>
        </p:txBody>
      </p:sp>
      <p:sp>
        <p:nvSpPr>
          <p:cNvPr id="3" name="Text Placeholder 2"/>
          <p:cNvSpPr>
            <a:spLocks noGrp="1"/>
          </p:cNvSpPr>
          <p:nvPr>
            <p:ph type="body" sz="quarter" idx="11"/>
          </p:nvPr>
        </p:nvSpPr>
        <p:spPr/>
        <p:txBody>
          <a:bodyPr/>
          <a:lstStyle/>
          <a:p>
            <a:r>
              <a:rPr lang="en-US" dirty="0" smtClean="0"/>
              <a:t>April</a:t>
            </a:r>
            <a:r>
              <a:rPr lang="en-US" dirty="0" smtClean="0"/>
              <a:t>,2021</a:t>
            </a:r>
            <a:endParaRPr lang="en-US" dirty="0"/>
          </a:p>
        </p:txBody>
      </p:sp>
    </p:spTree>
    <p:extLst>
      <p:ext uri="{BB962C8B-B14F-4D97-AF65-F5344CB8AC3E}">
        <p14:creationId xmlns:p14="http://schemas.microsoft.com/office/powerpoint/2010/main" val="18342988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Doppler-Mode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0100" y="1651000"/>
            <a:ext cx="4372572" cy="328259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6" y="1651000"/>
            <a:ext cx="4427044" cy="3282592"/>
          </a:xfrm>
          <a:prstGeom prst="rect">
            <a:avLst/>
          </a:prstGeom>
        </p:spPr>
      </p:pic>
      <p:sp>
        <p:nvSpPr>
          <p:cNvPr id="6" name="TextBox 5"/>
          <p:cNvSpPr txBox="1"/>
          <p:nvPr/>
        </p:nvSpPr>
        <p:spPr>
          <a:xfrm>
            <a:off x="203200" y="552632"/>
            <a:ext cx="7416800" cy="646331"/>
          </a:xfrm>
          <a:prstGeom prst="rect">
            <a:avLst/>
          </a:prstGeom>
          <a:noFill/>
        </p:spPr>
        <p:txBody>
          <a:bodyPr wrap="square" rtlCol="0">
            <a:spAutoFit/>
          </a:bodyPr>
          <a:lstStyle/>
          <a:p>
            <a:r>
              <a:rPr lang="en-US" sz="1800" dirty="0" smtClean="0"/>
              <a:t>Doppler Imaging represent the Doppler Spectrum (Frequency Shift)</a:t>
            </a:r>
          </a:p>
          <a:p>
            <a:endParaRPr lang="en-AU" sz="1800" dirty="0"/>
          </a:p>
        </p:txBody>
      </p:sp>
      <p:sp>
        <p:nvSpPr>
          <p:cNvPr id="7" name="TextBox 6"/>
          <p:cNvSpPr txBox="1"/>
          <p:nvPr/>
        </p:nvSpPr>
        <p:spPr>
          <a:xfrm>
            <a:off x="334993" y="875797"/>
            <a:ext cx="2031325" cy="800219"/>
          </a:xfrm>
          <a:prstGeom prst="rect">
            <a:avLst/>
          </a:prstGeom>
          <a:noFill/>
        </p:spPr>
        <p:txBody>
          <a:bodyPr wrap="none" rtlCol="0">
            <a:spAutoFit/>
          </a:bodyPr>
          <a:lstStyle/>
          <a:p>
            <a:r>
              <a:rPr lang="en-US" sz="1800" b="1" dirty="0" smtClean="0"/>
              <a:t>Spectral Doppler</a:t>
            </a:r>
          </a:p>
          <a:p>
            <a:pPr marL="285750" indent="-285750">
              <a:buFont typeface="Arial" panose="020B0604020202020204" pitchFamily="34" charset="0"/>
              <a:buChar char="•"/>
            </a:pPr>
            <a:r>
              <a:rPr lang="en-US" b="1" dirty="0" smtClean="0"/>
              <a:t>Continuous wave</a:t>
            </a:r>
          </a:p>
          <a:p>
            <a:pPr marL="285750" indent="-285750">
              <a:buFont typeface="Arial" panose="020B0604020202020204" pitchFamily="34" charset="0"/>
              <a:buChar char="•"/>
            </a:pPr>
            <a:r>
              <a:rPr lang="en-US" b="1" dirty="0" smtClean="0"/>
              <a:t>Pulsed Wave </a:t>
            </a:r>
            <a:endParaRPr lang="en-AU" b="1" dirty="0"/>
          </a:p>
        </p:txBody>
      </p:sp>
      <p:sp>
        <p:nvSpPr>
          <p:cNvPr id="9" name="TextBox 8"/>
          <p:cNvSpPr txBox="1"/>
          <p:nvPr/>
        </p:nvSpPr>
        <p:spPr>
          <a:xfrm>
            <a:off x="4529436" y="850781"/>
            <a:ext cx="4533900" cy="800219"/>
          </a:xfrm>
          <a:prstGeom prst="rect">
            <a:avLst/>
          </a:prstGeom>
          <a:noFill/>
        </p:spPr>
        <p:txBody>
          <a:bodyPr wrap="square" rtlCol="0">
            <a:spAutoFit/>
          </a:bodyPr>
          <a:lstStyle/>
          <a:p>
            <a:r>
              <a:rPr lang="en-US" sz="1800" b="1" dirty="0" smtClean="0"/>
              <a:t>Color Doppler</a:t>
            </a:r>
          </a:p>
          <a:p>
            <a:pPr marL="285750" indent="-285750">
              <a:buFont typeface="Arial" panose="020B0604020202020204" pitchFamily="34" charset="0"/>
              <a:buChar char="•"/>
            </a:pPr>
            <a:r>
              <a:rPr lang="en-US" b="1" dirty="0" smtClean="0"/>
              <a:t>Velocity Doppler</a:t>
            </a:r>
          </a:p>
          <a:p>
            <a:pPr marL="285750" indent="-285750">
              <a:buFont typeface="Arial" panose="020B0604020202020204" pitchFamily="34" charset="0"/>
              <a:buChar char="•"/>
            </a:pPr>
            <a:r>
              <a:rPr lang="en-US" b="1" dirty="0" smtClean="0"/>
              <a:t>Power Doppler</a:t>
            </a:r>
            <a:endParaRPr lang="en-AU" b="1" dirty="0"/>
          </a:p>
        </p:txBody>
      </p:sp>
    </p:spTree>
    <p:extLst>
      <p:ext uri="{BB962C8B-B14F-4D97-AF65-F5344CB8AC3E}">
        <p14:creationId xmlns:p14="http://schemas.microsoft.com/office/powerpoint/2010/main" val="11073987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4412" y="287458"/>
            <a:ext cx="8463488" cy="1538883"/>
          </a:xfrm>
          <a:prstGeom prst="rect">
            <a:avLst/>
          </a:prstGeom>
          <a:noFill/>
        </p:spPr>
        <p:txBody>
          <a:bodyPr wrap="square" rtlCol="0">
            <a:spAutoFit/>
          </a:bodyPr>
          <a:lstStyle/>
          <a:p>
            <a:pPr algn="just"/>
            <a:r>
              <a:rPr lang="en-US" sz="1600" b="1" dirty="0" smtClean="0"/>
              <a:t>Velocity mode: </a:t>
            </a:r>
            <a:r>
              <a:rPr lang="en-US" sz="1600" dirty="0" smtClean="0"/>
              <a:t>Spatial map overlaid </a:t>
            </a:r>
            <a:r>
              <a:rPr lang="en-US" sz="1600" dirty="0"/>
              <a:t>on a B-mode gray-scale image </a:t>
            </a:r>
            <a:r>
              <a:rPr lang="en-US" sz="1600" dirty="0" smtClean="0"/>
              <a:t>to show the blood </a:t>
            </a:r>
            <a:r>
              <a:rPr lang="en-US" sz="1600" dirty="0"/>
              <a:t>flow mean </a:t>
            </a:r>
            <a:r>
              <a:rPr lang="en-US" sz="1600" dirty="0" smtClean="0"/>
              <a:t>velocity. Direction </a:t>
            </a:r>
            <a:r>
              <a:rPr lang="en-US" sz="1600" dirty="0"/>
              <a:t>of flow encoded in colors </a:t>
            </a:r>
            <a:r>
              <a:rPr lang="en-US" sz="1600" dirty="0" smtClean="0">
                <a:solidFill>
                  <a:schemeClr val="accent1">
                    <a:lumMod val="50000"/>
                  </a:schemeClr>
                </a:solidFill>
              </a:rPr>
              <a:t>blue</a:t>
            </a:r>
            <a:r>
              <a:rPr lang="en-US" sz="1600" dirty="0" smtClean="0"/>
              <a:t> </a:t>
            </a:r>
            <a:r>
              <a:rPr lang="en-US" sz="1600" dirty="0"/>
              <a:t>away from </a:t>
            </a:r>
            <a:r>
              <a:rPr lang="en-US" sz="1600" dirty="0" smtClean="0"/>
              <a:t>the transducer </a:t>
            </a:r>
            <a:r>
              <a:rPr lang="en-US" sz="1600" dirty="0"/>
              <a:t>and </a:t>
            </a:r>
            <a:r>
              <a:rPr lang="en-US" sz="1600" dirty="0">
                <a:solidFill>
                  <a:srgbClr val="FF0000"/>
                </a:solidFill>
              </a:rPr>
              <a:t>red</a:t>
            </a:r>
            <a:r>
              <a:rPr lang="en-US" sz="1600" dirty="0"/>
              <a:t> toward </a:t>
            </a:r>
            <a:r>
              <a:rPr lang="en-US" sz="1600" dirty="0" smtClean="0"/>
              <a:t>it</a:t>
            </a:r>
          </a:p>
          <a:p>
            <a:r>
              <a:rPr lang="en-US" sz="1600" b="1" dirty="0" smtClean="0"/>
              <a:t> </a:t>
            </a:r>
          </a:p>
          <a:p>
            <a:r>
              <a:rPr lang="en-US" sz="1600" b="1" dirty="0" smtClean="0"/>
              <a:t>Power mode:</a:t>
            </a:r>
            <a:r>
              <a:rPr lang="en-US" sz="1600" dirty="0" smtClean="0"/>
              <a:t> color-coded </a:t>
            </a:r>
            <a:r>
              <a:rPr lang="en-US" sz="1600" dirty="0"/>
              <a:t>image </a:t>
            </a:r>
            <a:r>
              <a:rPr lang="en-US" sz="1600" dirty="0" smtClean="0"/>
              <a:t>is </a:t>
            </a:r>
            <a:r>
              <a:rPr lang="en-US" sz="1600" dirty="0"/>
              <a:t>based on intensity rather than on direction of flow</a:t>
            </a:r>
          </a:p>
          <a:p>
            <a:endParaRPr lang="en-AU" b="1"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12" y="1745220"/>
            <a:ext cx="4470612" cy="32331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745220"/>
            <a:ext cx="4013199" cy="3233180"/>
          </a:xfrm>
          <a:prstGeom prst="rect">
            <a:avLst/>
          </a:prstGeom>
        </p:spPr>
      </p:pic>
    </p:spTree>
    <p:extLst>
      <p:ext uri="{BB962C8B-B14F-4D97-AF65-F5344CB8AC3E}">
        <p14:creationId xmlns:p14="http://schemas.microsoft.com/office/powerpoint/2010/main" val="709367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2"/>
          </p:nvPr>
        </p:nvSpPr>
        <p:spPr>
          <a:xfrm>
            <a:off x="2023321" y="146250"/>
            <a:ext cx="6307879" cy="522208"/>
          </a:xfrm>
        </p:spPr>
        <p:txBody>
          <a:bodyPr/>
          <a:lstStyle/>
          <a:p>
            <a:r>
              <a:rPr lang="en-US" dirty="0" smtClean="0"/>
              <a:t>THI (Harmonic Imaging)</a:t>
            </a:r>
            <a:endParaRPr lang="en-US" dirty="0"/>
          </a:p>
        </p:txBody>
      </p:sp>
      <p:sp>
        <p:nvSpPr>
          <p:cNvPr id="2" name="TextBox 1"/>
          <p:cNvSpPr txBox="1"/>
          <p:nvPr/>
        </p:nvSpPr>
        <p:spPr>
          <a:xfrm>
            <a:off x="333829" y="668458"/>
            <a:ext cx="8810171" cy="1384995"/>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a:t>The pulses from an ultrasound unit emitted into </a:t>
            </a:r>
            <a:r>
              <a:rPr lang="en-US" sz="1200" dirty="0" smtClean="0"/>
              <a:t>the body </a:t>
            </a:r>
            <a:r>
              <a:rPr lang="en-US" sz="1200" dirty="0"/>
              <a:t>also </a:t>
            </a:r>
            <a:r>
              <a:rPr lang="en-US" sz="1200" dirty="0" smtClean="0"/>
              <a:t>experience deformation </a:t>
            </a:r>
            <a:r>
              <a:rPr lang="en-US" sz="1200" dirty="0"/>
              <a:t>on their </a:t>
            </a:r>
            <a:r>
              <a:rPr lang="en-US" sz="1200" dirty="0" smtClean="0"/>
              <a:t>path through </a:t>
            </a:r>
            <a:r>
              <a:rPr lang="en-US" sz="1200" dirty="0"/>
              <a:t>the tissue. A</a:t>
            </a:r>
            <a:r>
              <a:rPr lang="en-US" sz="1200" dirty="0" smtClean="0"/>
              <a:t>s </a:t>
            </a:r>
            <a:r>
              <a:rPr lang="en-US" sz="1200" dirty="0"/>
              <a:t>the distance from the </a:t>
            </a:r>
            <a:r>
              <a:rPr lang="en-US" sz="1200" dirty="0" smtClean="0"/>
              <a:t>crystal increases </a:t>
            </a:r>
            <a:r>
              <a:rPr lang="en-US" sz="1200" dirty="0"/>
              <a:t>the shape of the wave increasingly </a:t>
            </a:r>
            <a:r>
              <a:rPr lang="en-US" sz="1200" dirty="0" smtClean="0"/>
              <a:t>resembles </a:t>
            </a:r>
            <a:r>
              <a:rPr lang="en-AU" sz="1200" dirty="0" smtClean="0"/>
              <a:t>a </a:t>
            </a:r>
            <a:r>
              <a:rPr lang="en-AU" sz="1200" dirty="0"/>
              <a:t>saw-tooth</a:t>
            </a:r>
            <a:r>
              <a:rPr lang="en-AU" sz="1200" dirty="0" smtClean="0"/>
              <a:t>.</a:t>
            </a:r>
          </a:p>
          <a:p>
            <a:pPr marL="285750" indent="-285750" algn="just">
              <a:buFont typeface="Arial" panose="020B0604020202020204" pitchFamily="34" charset="0"/>
              <a:buChar char="•"/>
            </a:pPr>
            <a:r>
              <a:rPr lang="en-US" sz="1200" dirty="0"/>
              <a:t>The higher the intensity of the </a:t>
            </a:r>
            <a:r>
              <a:rPr lang="en-US" sz="1200" dirty="0" smtClean="0"/>
              <a:t>sound emitted</a:t>
            </a:r>
            <a:r>
              <a:rPr lang="en-US" sz="1200" dirty="0"/>
              <a:t>, the earlier and more pronounced this </a:t>
            </a:r>
            <a:r>
              <a:rPr lang="en-US" sz="1200" dirty="0" smtClean="0"/>
              <a:t>deformation.</a:t>
            </a:r>
          </a:p>
          <a:p>
            <a:pPr marL="285750" indent="-285750" algn="just">
              <a:buFont typeface="Arial" panose="020B0604020202020204" pitchFamily="34" charset="0"/>
              <a:buChar char="•"/>
            </a:pPr>
            <a:r>
              <a:rPr lang="en-US" sz="1200" dirty="0" smtClean="0"/>
              <a:t>Every non sinusoidal </a:t>
            </a:r>
            <a:r>
              <a:rPr lang="en-US" sz="1200" dirty="0"/>
              <a:t>oscillation can be </a:t>
            </a:r>
            <a:r>
              <a:rPr lang="en-US" sz="1200" dirty="0" smtClean="0"/>
              <a:t>broken down </a:t>
            </a:r>
            <a:r>
              <a:rPr lang="en-US" sz="1200" dirty="0"/>
              <a:t>into multiple sinusoidal oscillations of </a:t>
            </a:r>
            <a:r>
              <a:rPr lang="en-US" sz="1200" dirty="0" smtClean="0"/>
              <a:t>different frequencies </a:t>
            </a:r>
            <a:r>
              <a:rPr lang="en-US" sz="1200" dirty="0"/>
              <a:t>by means of Fourier </a:t>
            </a:r>
            <a:r>
              <a:rPr lang="en-US" sz="1200" dirty="0" smtClean="0"/>
              <a:t>analysis.</a:t>
            </a:r>
          </a:p>
          <a:p>
            <a:pPr marL="171450" indent="-171450" algn="just">
              <a:buFont typeface="Arial" panose="020B0604020202020204" pitchFamily="34" charset="0"/>
              <a:buChar char="•"/>
            </a:pPr>
            <a:r>
              <a:rPr lang="en-AU" sz="1200" dirty="0"/>
              <a:t>signal processing suppresses </a:t>
            </a:r>
            <a:r>
              <a:rPr lang="en-AU" sz="1200" dirty="0" smtClean="0"/>
              <a:t>the </a:t>
            </a:r>
            <a:r>
              <a:rPr lang="en-US" sz="1200" dirty="0" smtClean="0"/>
              <a:t>higher-frequency </a:t>
            </a:r>
            <a:r>
              <a:rPr lang="en-US" sz="1200" dirty="0"/>
              <a:t>signal components, so that the </a:t>
            </a:r>
            <a:r>
              <a:rPr lang="en-US" sz="1200" dirty="0" smtClean="0"/>
              <a:t>dominant fundamental </a:t>
            </a:r>
            <a:r>
              <a:rPr lang="en-US" sz="1200" dirty="0"/>
              <a:t>of each reflected signal is </a:t>
            </a:r>
            <a:r>
              <a:rPr lang="en-US" sz="1200" dirty="0" smtClean="0"/>
              <a:t>primarily </a:t>
            </a:r>
            <a:r>
              <a:rPr lang="en-AU" sz="1200" dirty="0" smtClean="0"/>
              <a:t>used </a:t>
            </a:r>
            <a:r>
              <a:rPr lang="en-AU" sz="1200" dirty="0"/>
              <a:t>for </a:t>
            </a:r>
            <a:r>
              <a:rPr lang="en-AU" sz="1200" dirty="0" smtClean="0"/>
              <a:t>imaging (Second Harmonic).</a:t>
            </a:r>
            <a:endParaRPr lang="en-AU" sz="11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914" y="2246514"/>
            <a:ext cx="4191363" cy="268247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828" y="2246514"/>
            <a:ext cx="4034971" cy="2682472"/>
          </a:xfrm>
          <a:prstGeom prst="rect">
            <a:avLst/>
          </a:prstGeom>
        </p:spPr>
      </p:pic>
    </p:spTree>
    <p:extLst>
      <p:ext uri="{BB962C8B-B14F-4D97-AF65-F5344CB8AC3E}">
        <p14:creationId xmlns:p14="http://schemas.microsoft.com/office/powerpoint/2010/main" val="37526587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126033" y="2501194"/>
            <a:ext cx="3773714" cy="522208"/>
          </a:xfrm>
        </p:spPr>
        <p:txBody>
          <a:bodyPr/>
          <a:lstStyle/>
          <a:p>
            <a:r>
              <a:rPr lang="en-US" sz="2800" dirty="0" smtClean="0"/>
              <a:t>Disadvantages</a:t>
            </a:r>
            <a:endParaRPr lang="en-US" dirty="0"/>
          </a:p>
        </p:txBody>
      </p:sp>
      <p:sp>
        <p:nvSpPr>
          <p:cNvPr id="7" name="TextBox 6"/>
          <p:cNvSpPr txBox="1"/>
          <p:nvPr/>
        </p:nvSpPr>
        <p:spPr>
          <a:xfrm>
            <a:off x="297543" y="966002"/>
            <a:ext cx="845275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clearer differentiation between liquid and solid tissues</a:t>
            </a:r>
            <a:r>
              <a:rPr lang="en-US" sz="1600" dirty="0" smtClean="0"/>
              <a:t>. (more deformation in tissue)</a:t>
            </a:r>
          </a:p>
          <a:p>
            <a:pPr marL="285750" indent="-285750">
              <a:buFont typeface="Arial" panose="020B0604020202020204" pitchFamily="34" charset="0"/>
              <a:buChar char="•"/>
            </a:pPr>
            <a:r>
              <a:rPr lang="en-AU" sz="1600" dirty="0"/>
              <a:t>the amplitude of </a:t>
            </a:r>
            <a:r>
              <a:rPr lang="en-AU" sz="1600" dirty="0" smtClean="0"/>
              <a:t>the </a:t>
            </a:r>
            <a:r>
              <a:rPr lang="en-US" sz="1600" dirty="0" smtClean="0"/>
              <a:t>interfering </a:t>
            </a:r>
            <a:r>
              <a:rPr lang="en-US" sz="1600" dirty="0"/>
              <a:t>side lobes which occur automatically at </a:t>
            </a:r>
            <a:r>
              <a:rPr lang="en-US" sz="1600" dirty="0" smtClean="0"/>
              <a:t>the fundamental </a:t>
            </a:r>
            <a:r>
              <a:rPr lang="en-US" sz="1600" dirty="0"/>
              <a:t>frequency is too low to generate overtones</a:t>
            </a:r>
            <a:r>
              <a:rPr lang="en-US" sz="1600" dirty="0" smtClean="0"/>
              <a:t>.</a:t>
            </a:r>
          </a:p>
          <a:p>
            <a:pPr marL="285750" indent="-285750">
              <a:buFont typeface="Arial" panose="020B0604020202020204" pitchFamily="34" charset="0"/>
              <a:buChar char="•"/>
            </a:pPr>
            <a:r>
              <a:rPr lang="en-US" sz="1600" dirty="0" smtClean="0"/>
              <a:t>Provide more clarity  imaging </a:t>
            </a:r>
            <a:r>
              <a:rPr lang="en-US" sz="1600" dirty="0" smtClean="0"/>
              <a:t>liquid-filled cavities in particular, such as </a:t>
            </a:r>
            <a:r>
              <a:rPr lang="en-US" sz="1600" dirty="0"/>
              <a:t>the amniotic</a:t>
            </a:r>
          </a:p>
          <a:p>
            <a:r>
              <a:rPr lang="en-US" sz="1600" dirty="0"/>
              <a:t> </a:t>
            </a:r>
            <a:r>
              <a:rPr lang="en-US" sz="1600" dirty="0" smtClean="0"/>
              <a:t>    </a:t>
            </a:r>
            <a:r>
              <a:rPr lang="en-US" sz="1600" dirty="0" smtClean="0"/>
              <a:t>cavity</a:t>
            </a:r>
            <a:r>
              <a:rPr lang="en-US" sz="1600" dirty="0"/>
              <a:t>, the bladder, the cardiac cavities or cysts</a:t>
            </a:r>
            <a:r>
              <a:rPr lang="en-US" sz="1600" dirty="0" smtClean="0"/>
              <a:t>.</a:t>
            </a:r>
            <a:endParaRPr lang="en-AU" sz="1600" dirty="0"/>
          </a:p>
        </p:txBody>
      </p:sp>
      <p:sp>
        <p:nvSpPr>
          <p:cNvPr id="9" name="Text Placeholder 1"/>
          <p:cNvSpPr>
            <a:spLocks noGrp="1"/>
          </p:cNvSpPr>
          <p:nvPr>
            <p:ph type="body" sz="quarter" idx="12"/>
          </p:nvPr>
        </p:nvSpPr>
        <p:spPr>
          <a:xfrm>
            <a:off x="-362856" y="596194"/>
            <a:ext cx="3773714" cy="522208"/>
          </a:xfrm>
        </p:spPr>
        <p:txBody>
          <a:bodyPr/>
          <a:lstStyle/>
          <a:p>
            <a:r>
              <a:rPr lang="en-US" sz="2800" dirty="0" smtClean="0"/>
              <a:t>Advantages</a:t>
            </a:r>
            <a:endParaRPr lang="en-US" dirty="0"/>
          </a:p>
        </p:txBody>
      </p:sp>
      <p:sp>
        <p:nvSpPr>
          <p:cNvPr id="10" name="TextBox 9"/>
          <p:cNvSpPr txBox="1"/>
          <p:nvPr/>
        </p:nvSpPr>
        <p:spPr>
          <a:xfrm>
            <a:off x="297543" y="3023402"/>
            <a:ext cx="8452757" cy="307777"/>
          </a:xfrm>
          <a:prstGeom prst="rect">
            <a:avLst/>
          </a:prstGeom>
          <a:noFill/>
        </p:spPr>
        <p:txBody>
          <a:bodyPr wrap="square" rtlCol="0">
            <a:spAutoFit/>
          </a:bodyPr>
          <a:lstStyle/>
          <a:p>
            <a:r>
              <a:rPr lang="en-US" dirty="0" smtClean="0"/>
              <a:t>the </a:t>
            </a:r>
            <a:r>
              <a:rPr lang="en-US" dirty="0"/>
              <a:t>reflected second harmonic has less </a:t>
            </a:r>
            <a:r>
              <a:rPr lang="en-US" dirty="0" smtClean="0"/>
              <a:t>penetrative power </a:t>
            </a:r>
            <a:r>
              <a:rPr lang="en-US" dirty="0"/>
              <a:t>as a result of the doubling in the frequency.</a:t>
            </a:r>
            <a:endParaRPr lang="en-US" sz="1600" dirty="0" smtClean="0"/>
          </a:p>
        </p:txBody>
      </p:sp>
    </p:spTree>
    <p:extLst>
      <p:ext uri="{BB962C8B-B14F-4D97-AF65-F5344CB8AC3E}">
        <p14:creationId xmlns:p14="http://schemas.microsoft.com/office/powerpoint/2010/main" val="31273531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Secondary Modes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300" y="1384300"/>
            <a:ext cx="4470400" cy="359489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745676"/>
            <a:ext cx="4203700" cy="3200420"/>
          </a:xfrm>
          <a:prstGeom prst="rect">
            <a:avLst/>
          </a:prstGeom>
        </p:spPr>
      </p:pic>
      <p:sp>
        <p:nvSpPr>
          <p:cNvPr id="6" name="TextBox 5"/>
          <p:cNvSpPr txBox="1"/>
          <p:nvPr/>
        </p:nvSpPr>
        <p:spPr>
          <a:xfrm>
            <a:off x="317500" y="668458"/>
            <a:ext cx="1705822" cy="1077218"/>
          </a:xfrm>
          <a:prstGeom prst="rect">
            <a:avLst/>
          </a:prstGeom>
          <a:noFill/>
        </p:spPr>
        <p:txBody>
          <a:bodyPr wrap="square" rtlCol="0">
            <a:spAutoFit/>
          </a:bodyPr>
          <a:lstStyle/>
          <a:p>
            <a:pPr marL="285750" indent="-285750">
              <a:buFont typeface="Arial" panose="020B0604020202020204" pitchFamily="34" charset="0"/>
              <a:buChar char="•"/>
            </a:pPr>
            <a:r>
              <a:rPr lang="en-US" sz="1600" b="1" dirty="0" smtClean="0">
                <a:solidFill>
                  <a:schemeClr val="accent1">
                    <a:lumMod val="75000"/>
                  </a:schemeClr>
                </a:solidFill>
              </a:rPr>
              <a:t>Duplex </a:t>
            </a:r>
          </a:p>
          <a:p>
            <a:pPr marL="285750" indent="-285750">
              <a:buFont typeface="Arial" panose="020B0604020202020204" pitchFamily="34" charset="0"/>
              <a:buChar char="•"/>
            </a:pPr>
            <a:r>
              <a:rPr lang="en-US" sz="1600" b="1" dirty="0" smtClean="0">
                <a:solidFill>
                  <a:schemeClr val="accent1">
                    <a:lumMod val="75000"/>
                  </a:schemeClr>
                </a:solidFill>
              </a:rPr>
              <a:t>Triplex </a:t>
            </a:r>
          </a:p>
          <a:p>
            <a:pPr marL="285750" indent="-285750">
              <a:buFont typeface="Arial" panose="020B0604020202020204" pitchFamily="34" charset="0"/>
              <a:buChar char="•"/>
            </a:pPr>
            <a:r>
              <a:rPr lang="en-US" sz="1600" b="1" dirty="0" smtClean="0">
                <a:solidFill>
                  <a:schemeClr val="accent1">
                    <a:lumMod val="75000"/>
                  </a:schemeClr>
                </a:solidFill>
              </a:rPr>
              <a:t>3-D &amp; 4-D</a:t>
            </a:r>
          </a:p>
          <a:p>
            <a:pPr marL="285750" indent="-285750">
              <a:buFont typeface="Arial" panose="020B0604020202020204" pitchFamily="34" charset="0"/>
              <a:buChar char="•"/>
            </a:pPr>
            <a:r>
              <a:rPr lang="en-US" sz="1600" b="1" dirty="0" smtClean="0">
                <a:solidFill>
                  <a:schemeClr val="accent1">
                    <a:lumMod val="75000"/>
                  </a:schemeClr>
                </a:solidFill>
              </a:rPr>
              <a:t>THI</a:t>
            </a:r>
          </a:p>
        </p:txBody>
      </p:sp>
      <p:sp>
        <p:nvSpPr>
          <p:cNvPr id="7" name="TextBox 6"/>
          <p:cNvSpPr txBox="1"/>
          <p:nvPr/>
        </p:nvSpPr>
        <p:spPr>
          <a:xfrm>
            <a:off x="2353522" y="653296"/>
            <a:ext cx="1677062" cy="954107"/>
          </a:xfrm>
          <a:prstGeom prst="rect">
            <a:avLst/>
          </a:prstGeom>
          <a:noFill/>
        </p:spPr>
        <p:txBody>
          <a:bodyPr wrap="none" rtlCol="0">
            <a:spAutoFit/>
          </a:bodyPr>
          <a:lstStyle/>
          <a:p>
            <a:pPr marL="285750" indent="-285750">
              <a:buFont typeface="Arial" panose="020B0604020202020204" pitchFamily="34" charset="0"/>
              <a:buChar char="•"/>
            </a:pPr>
            <a:r>
              <a:rPr lang="en-US" b="1" dirty="0" smtClean="0">
                <a:solidFill>
                  <a:schemeClr val="accent1">
                    <a:lumMod val="75000"/>
                  </a:schemeClr>
                </a:solidFill>
              </a:rPr>
              <a:t>TDI </a:t>
            </a:r>
            <a:endParaRPr lang="en-US" b="1" dirty="0">
              <a:solidFill>
                <a:schemeClr val="accent1">
                  <a:lumMod val="75000"/>
                </a:schemeClr>
              </a:solidFill>
            </a:endParaRPr>
          </a:p>
          <a:p>
            <a:pPr marL="285750" indent="-285750">
              <a:buFont typeface="Arial" panose="020B0604020202020204" pitchFamily="34" charset="0"/>
              <a:buChar char="•"/>
            </a:pPr>
            <a:r>
              <a:rPr lang="en-US" b="1" dirty="0">
                <a:solidFill>
                  <a:schemeClr val="accent1">
                    <a:lumMod val="75000"/>
                  </a:schemeClr>
                </a:solidFill>
              </a:rPr>
              <a:t>Electrography</a:t>
            </a:r>
          </a:p>
          <a:p>
            <a:pPr marL="285750" indent="-285750">
              <a:buFont typeface="Arial" panose="020B0604020202020204" pitchFamily="34" charset="0"/>
              <a:buChar char="•"/>
            </a:pPr>
            <a:r>
              <a:rPr lang="en-US" b="1" dirty="0">
                <a:solidFill>
                  <a:schemeClr val="accent1">
                    <a:lumMod val="75000"/>
                  </a:schemeClr>
                </a:solidFill>
              </a:rPr>
              <a:t>Fusion</a:t>
            </a:r>
            <a:endParaRPr lang="en-AU" b="1" dirty="0">
              <a:solidFill>
                <a:schemeClr val="accent1">
                  <a:lumMod val="75000"/>
                </a:schemeClr>
              </a:solidFill>
            </a:endParaRPr>
          </a:p>
          <a:p>
            <a:endParaRPr lang="en-AU" dirty="0"/>
          </a:p>
        </p:txBody>
      </p:sp>
    </p:spTree>
    <p:extLst>
      <p:ext uri="{BB962C8B-B14F-4D97-AF65-F5344CB8AC3E}">
        <p14:creationId xmlns:p14="http://schemas.microsoft.com/office/powerpoint/2010/main" val="2551367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solidFill>
                  <a:srgbClr val="FF0000"/>
                </a:solidFill>
              </a:rPr>
              <a:t>Task1</a:t>
            </a:r>
            <a:endParaRPr lang="en-AU" dirty="0">
              <a:solidFill>
                <a:srgbClr val="FF0000"/>
              </a:solidFill>
            </a:endParaRPr>
          </a:p>
        </p:txBody>
      </p:sp>
      <p:sp>
        <p:nvSpPr>
          <p:cNvPr id="3" name="Text Placeholder 2"/>
          <p:cNvSpPr>
            <a:spLocks noGrp="1"/>
          </p:cNvSpPr>
          <p:nvPr>
            <p:ph type="body" sz="quarter" idx="13"/>
          </p:nvPr>
        </p:nvSpPr>
        <p:spPr/>
        <p:txBody>
          <a:bodyPr/>
          <a:lstStyle/>
          <a:p>
            <a:pPr marL="342900" indent="-342900">
              <a:buFont typeface="Arial" panose="020B0604020202020204" pitchFamily="34" charset="0"/>
              <a:buChar char="•"/>
            </a:pPr>
            <a:r>
              <a:rPr lang="en-US" dirty="0" smtClean="0">
                <a:solidFill>
                  <a:srgbClr val="FF0000"/>
                </a:solidFill>
              </a:rPr>
              <a:t>Electrography</a:t>
            </a:r>
          </a:p>
          <a:p>
            <a:pPr marL="342900" indent="-342900">
              <a:buFont typeface="Arial" panose="020B0604020202020204" pitchFamily="34" charset="0"/>
              <a:buChar char="•"/>
            </a:pPr>
            <a:r>
              <a:rPr lang="en-US" dirty="0" smtClean="0">
                <a:solidFill>
                  <a:srgbClr val="FF0000"/>
                </a:solidFill>
              </a:rPr>
              <a:t>Tissue Doppler imaging</a:t>
            </a:r>
          </a:p>
          <a:p>
            <a:pPr marL="342900" indent="-342900">
              <a:buFont typeface="Arial" panose="020B0604020202020204" pitchFamily="34" charset="0"/>
              <a:buChar char="•"/>
            </a:pPr>
            <a:r>
              <a:rPr lang="en-US" dirty="0" smtClean="0">
                <a:solidFill>
                  <a:srgbClr val="FF0000"/>
                </a:solidFill>
              </a:rPr>
              <a:t>Fusion technology</a:t>
            </a:r>
          </a:p>
          <a:p>
            <a:pPr marL="342900" indent="-342900">
              <a:buFont typeface="Arial" panose="020B0604020202020204" pitchFamily="34" charset="0"/>
              <a:buChar char="•"/>
            </a:pPr>
            <a:r>
              <a:rPr lang="en-US" dirty="0">
                <a:solidFill>
                  <a:srgbClr val="FF0000"/>
                </a:solidFill>
              </a:rPr>
              <a:t>Panoramic image</a:t>
            </a:r>
          </a:p>
          <a:p>
            <a:pPr marL="342900" indent="-342900">
              <a:buFont typeface="Arial" panose="020B0604020202020204" pitchFamily="34" charset="0"/>
              <a:buChar char="•"/>
            </a:pPr>
            <a:endParaRPr lang="en-US" dirty="0" smtClean="0">
              <a:solidFill>
                <a:srgbClr val="FF0000"/>
              </a:solidFill>
            </a:endParaRPr>
          </a:p>
          <a:p>
            <a:endParaRPr lang="en-AU" dirty="0"/>
          </a:p>
        </p:txBody>
      </p:sp>
    </p:spTree>
    <p:extLst>
      <p:ext uri="{BB962C8B-B14F-4D97-AF65-F5344CB8AC3E}">
        <p14:creationId xmlns:p14="http://schemas.microsoft.com/office/powerpoint/2010/main" val="2730985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981922" y="146250"/>
            <a:ext cx="7120678" cy="522208"/>
          </a:xfrm>
        </p:spPr>
        <p:txBody>
          <a:bodyPr/>
          <a:lstStyle/>
          <a:p>
            <a:r>
              <a:rPr lang="en-US" dirty="0" smtClean="0"/>
              <a:t>Ultrasound Physics</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232427" y="668458"/>
                <a:ext cx="8929047" cy="1788503"/>
              </a:xfrm>
              <a:prstGeom prst="rect">
                <a:avLst/>
              </a:prstGeom>
              <a:noFill/>
            </p:spPr>
            <p:txBody>
              <a:bodyPr wrap="none" rtlCol="0">
                <a:spAutoFit/>
              </a:bodyPr>
              <a:lstStyle/>
              <a:p>
                <a:r>
                  <a:rPr lang="en-US" sz="1600" dirty="0" smtClean="0"/>
                  <a:t>Sound waves used to form medical images are longitudinal waves, which propagate (travel) only</a:t>
                </a:r>
              </a:p>
              <a:p>
                <a:r>
                  <a:rPr lang="en-US" sz="1600" dirty="0" smtClean="0"/>
                  <a:t> through a </a:t>
                </a:r>
                <a:r>
                  <a:rPr lang="en-US" sz="1600" dirty="0"/>
                  <a:t>physical medium (usually tissue or liquid</a:t>
                </a:r>
                <a:r>
                  <a:rPr lang="en-US" sz="1600" dirty="0" smtClean="0"/>
                  <a:t>). Described by the Wave equation </a:t>
                </a:r>
              </a:p>
              <a:p>
                <a14:m>
                  <m:oMath xmlns:m="http://schemas.openxmlformats.org/officeDocument/2006/math">
                    <m:r>
                      <a:rPr lang="en-US" sz="2000" b="1" i="1">
                        <a:latin typeface="Cambria Math" panose="02040503050406030204" pitchFamily="18" charset="0"/>
                      </a:rPr>
                      <m:t>𝐂</m:t>
                    </m:r>
                    <m:r>
                      <a:rPr lang="en-US" sz="2000" b="1" i="0" smtClean="0">
                        <a:latin typeface="Cambria Math" panose="02040503050406030204" pitchFamily="18" charset="0"/>
                      </a:rPr>
                      <m:t>=</m:t>
                    </m:r>
                    <m:r>
                      <a:rPr lang="en-US" sz="2000" b="1" i="1">
                        <a:latin typeface="Cambria Math" panose="02040503050406030204" pitchFamily="18" charset="0"/>
                      </a:rPr>
                      <m:t>ſ</m:t>
                    </m:r>
                    <m:r>
                      <a:rPr lang="en-US" sz="2000" b="1" i="1" smtClean="0">
                        <a:latin typeface="Cambria Math" panose="02040503050406030204" pitchFamily="18" charset="0"/>
                      </a:rPr>
                      <m:t> ƛ=</m:t>
                    </m:r>
                    <m:rad>
                      <m:radPr>
                        <m:degHide m:val="on"/>
                        <m:ctrlPr>
                          <a:rPr lang="en-US" sz="2000" b="1" i="1" smtClean="0">
                            <a:latin typeface="Cambria Math" panose="02040503050406030204" pitchFamily="18" charset="0"/>
                          </a:rPr>
                        </m:ctrlPr>
                      </m:radPr>
                      <m:deg/>
                      <m:e>
                        <m:f>
                          <m:fPr>
                            <m:type m:val="skw"/>
                            <m:ctrlPr>
                              <a:rPr lang="en-US" sz="2000" b="1" i="1" smtClean="0">
                                <a:latin typeface="Cambria Math" panose="02040503050406030204" pitchFamily="18" charset="0"/>
                              </a:rPr>
                            </m:ctrlPr>
                          </m:fPr>
                          <m:num>
                            <m:r>
                              <a:rPr lang="en-US" sz="2000" b="1" i="1" smtClean="0">
                                <a:latin typeface="Cambria Math" panose="02040503050406030204" pitchFamily="18" charset="0"/>
                              </a:rPr>
                              <m:t>𝑘</m:t>
                            </m:r>
                          </m:num>
                          <m:den>
                            <m:r>
                              <a:rPr lang="en-US" sz="2000" b="1" i="1" smtClean="0">
                                <a:latin typeface="Cambria Math" panose="02040503050406030204" pitchFamily="18" charset="0"/>
                              </a:rPr>
                              <m:t>𝜌</m:t>
                            </m:r>
                          </m:den>
                        </m:f>
                      </m:e>
                    </m:rad>
                    <m:r>
                      <a:rPr lang="en-US" sz="2000" b="1" i="1" smtClean="0">
                        <a:latin typeface="Cambria Math" panose="02040503050406030204" pitchFamily="18" charset="0"/>
                      </a:rPr>
                      <m:t> </m:t>
                    </m:r>
                  </m:oMath>
                </a14:m>
                <a:r>
                  <a:rPr lang="en-US" sz="1800" b="0" dirty="0" smtClean="0"/>
                  <a:t>  </a:t>
                </a:r>
                <a14:m>
                  <m:oMath xmlns:m="http://schemas.openxmlformats.org/officeDocument/2006/math">
                    <m:r>
                      <a:rPr lang="en-US" sz="1800" b="0" i="1" smtClean="0">
                        <a:latin typeface="Cambria Math" panose="02040503050406030204" pitchFamily="18" charset="0"/>
                      </a:rPr>
                      <m:t>𝑘</m:t>
                    </m:r>
                    <m:r>
                      <a:rPr lang="en-US" sz="1800" b="0" i="1" smtClean="0">
                        <a:latin typeface="Cambria Math" panose="02040503050406030204" pitchFamily="18" charset="0"/>
                      </a:rPr>
                      <m:t>:</m:t>
                    </m:r>
                    <m:r>
                      <a:rPr lang="en-US" sz="1800" b="0" i="1" smtClean="0">
                        <a:latin typeface="Cambria Math" panose="02040503050406030204" pitchFamily="18" charset="0"/>
                      </a:rPr>
                      <m:t>𝑆𝑡𝑖𝑓𝑓𝑛𝑒𝑠𝑠</m:t>
                    </m:r>
                  </m:oMath>
                </a14:m>
                <a:r>
                  <a:rPr lang="en-US" sz="1800" dirty="0" smtClean="0"/>
                  <a:t>, </a:t>
                </a:r>
                <a14:m>
                  <m:oMath xmlns:m="http://schemas.openxmlformats.org/officeDocument/2006/math">
                    <m:r>
                      <a:rPr lang="en-US" sz="1800" i="1" dirty="0" smtClean="0">
                        <a:latin typeface="Cambria Math" panose="02040503050406030204" pitchFamily="18" charset="0"/>
                      </a:rPr>
                      <m:t>𝜌</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𝐷𝑒𝑛𝑠𝑖𝑡𝑦</m:t>
                    </m:r>
                  </m:oMath>
                </a14:m>
                <a:r>
                  <a:rPr lang="en-US" sz="1800" dirty="0" smtClean="0"/>
                  <a:t> </a:t>
                </a:r>
              </a:p>
              <a:p>
                <a:r>
                  <a:rPr lang="en-US" sz="1800" b="0" dirty="0" smtClean="0"/>
                  <a:t>Acoustic Impedence  </a:t>
                </a:r>
                <a14:m>
                  <m:oMath xmlns:m="http://schemas.openxmlformats.org/officeDocument/2006/math">
                    <m:r>
                      <a:rPr lang="en-US" sz="1800" b="0" i="1" dirty="0" smtClean="0">
                        <a:latin typeface="Cambria Math" panose="02040503050406030204" pitchFamily="18" charset="0"/>
                      </a:rPr>
                      <m:t>𝑧</m:t>
                    </m:r>
                    <m:r>
                      <a:rPr lang="en-US" sz="1800" b="0" i="1" dirty="0" smtClean="0">
                        <a:latin typeface="Cambria Math" panose="02040503050406030204" pitchFamily="18" charset="0"/>
                      </a:rPr>
                      <m:t>= </m:t>
                    </m:r>
                    <m:r>
                      <a:rPr lang="en-US" sz="1800" i="1" dirty="0" smtClean="0">
                        <a:latin typeface="Cambria Math" panose="02040503050406030204" pitchFamily="18" charset="0"/>
                      </a:rPr>
                      <m:t>𝜌</m:t>
                    </m:r>
                    <m:r>
                      <a:rPr lang="en-US" sz="1800" b="0" i="1" dirty="0" smtClean="0">
                        <a:latin typeface="Cambria Math" panose="02040503050406030204" pitchFamily="18" charset="0"/>
                      </a:rPr>
                      <m:t>𝑐</m:t>
                    </m:r>
                  </m:oMath>
                </a14:m>
                <a:endParaRPr lang="en-US" sz="1800" dirty="0" smtClean="0"/>
              </a:p>
              <a:p>
                <a:endParaRPr lang="en-US" sz="1800" dirty="0" smtClean="0"/>
              </a:p>
              <a:p>
                <a:r>
                  <a:rPr lang="en-AU" sz="1800" b="1" dirty="0" smtClean="0"/>
                  <a:t>  </a:t>
                </a:r>
                <a:endParaRPr lang="en-AU" sz="18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232427" y="668458"/>
                <a:ext cx="8929047" cy="1788503"/>
              </a:xfrm>
              <a:prstGeom prst="rect">
                <a:avLst/>
              </a:prstGeom>
              <a:blipFill>
                <a:blip r:embed="rId2"/>
                <a:stretch>
                  <a:fillRect l="-546" t="-1024"/>
                </a:stretch>
              </a:blipFill>
            </p:spPr>
            <p:txBody>
              <a:bodyPr/>
              <a:lstStyle/>
              <a:p>
                <a:r>
                  <a:rPr lang="en-AU">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527" y="1879600"/>
            <a:ext cx="4523273" cy="30976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9400" y="1879600"/>
            <a:ext cx="4345473" cy="3097624"/>
          </a:xfrm>
          <a:prstGeom prst="rect">
            <a:avLst/>
          </a:prstGeom>
        </p:spPr>
      </p:pic>
    </p:spTree>
    <p:extLst>
      <p:ext uri="{BB962C8B-B14F-4D97-AF65-F5344CB8AC3E}">
        <p14:creationId xmlns:p14="http://schemas.microsoft.com/office/powerpoint/2010/main" val="2866734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782022" y="431800"/>
            <a:ext cx="5622078" cy="516058"/>
          </a:xfrm>
        </p:spPr>
        <p:txBody>
          <a:bodyPr/>
          <a:lstStyle/>
          <a:p>
            <a:r>
              <a:rPr lang="en-US" dirty="0"/>
              <a:t>Ultrasound Physics</a:t>
            </a:r>
          </a:p>
          <a:p>
            <a:endParaRPr lang="en-US" dirty="0"/>
          </a:p>
        </p:txBody>
      </p:sp>
      <p:sp>
        <p:nvSpPr>
          <p:cNvPr id="3" name="TextBox 2"/>
          <p:cNvSpPr txBox="1"/>
          <p:nvPr/>
        </p:nvSpPr>
        <p:spPr>
          <a:xfrm>
            <a:off x="596900" y="509301"/>
            <a:ext cx="8407400" cy="1415772"/>
          </a:xfrm>
          <a:prstGeom prst="rect">
            <a:avLst/>
          </a:prstGeom>
          <a:noFill/>
        </p:spPr>
        <p:txBody>
          <a:bodyPr wrap="square" rtlCol="0">
            <a:spAutoFit/>
          </a:bodyPr>
          <a:lstStyle/>
          <a:p>
            <a:pPr marL="285750" indent="-285750">
              <a:buFont typeface="Arial" panose="020B0604020202020204" pitchFamily="34" charset="0"/>
              <a:buChar char="•"/>
            </a:pPr>
            <a:r>
              <a:rPr lang="en-US" sz="1800" dirty="0"/>
              <a:t>Medical ultrasound frequencies used in the range 2–15 MHz</a:t>
            </a:r>
          </a:p>
          <a:p>
            <a:pPr marL="285750" indent="-285750">
              <a:buFont typeface="Arial" panose="020B0604020202020204" pitchFamily="34" charset="0"/>
              <a:buChar char="•"/>
            </a:pPr>
            <a:r>
              <a:rPr lang="en-US" sz="1800" dirty="0" smtClean="0"/>
              <a:t>Axial Resolution </a:t>
            </a:r>
            <a:r>
              <a:rPr lang="en-US" sz="1800" dirty="0"/>
              <a:t>proportional to </a:t>
            </a:r>
            <a:r>
              <a:rPr lang="en-US" sz="1800" dirty="0" smtClean="0"/>
              <a:t>wavelength. (half pulse length)</a:t>
            </a:r>
          </a:p>
          <a:p>
            <a:pPr marL="285750" indent="-285750">
              <a:buFont typeface="Arial" panose="020B0604020202020204" pitchFamily="34" charset="0"/>
              <a:buChar char="•"/>
            </a:pPr>
            <a:r>
              <a:rPr lang="en-US" sz="1800" dirty="0" smtClean="0"/>
              <a:t>Penetration is reversely proportional to the frequency. (more interfaces and details can be seen as the freq. increase)</a:t>
            </a:r>
            <a:endParaRPr lang="en-US" sz="1800" dirty="0"/>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900" y="1686522"/>
            <a:ext cx="8153400" cy="3177578"/>
          </a:xfrm>
          <a:prstGeom prst="rect">
            <a:avLst/>
          </a:prstGeom>
        </p:spPr>
      </p:pic>
    </p:spTree>
    <p:extLst>
      <p:ext uri="{BB962C8B-B14F-4D97-AF65-F5344CB8AC3E}">
        <p14:creationId xmlns:p14="http://schemas.microsoft.com/office/powerpoint/2010/main" val="33052004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Reflection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78" y="1593845"/>
            <a:ext cx="4801522" cy="332260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6626" y="1658121"/>
            <a:ext cx="3729991" cy="3194055"/>
          </a:xfrm>
          <a:prstGeom prst="rect">
            <a:avLst/>
          </a:prstGeom>
        </p:spPr>
      </p:pic>
      <p:sp>
        <p:nvSpPr>
          <p:cNvPr id="5" name="TextBox 4"/>
          <p:cNvSpPr txBox="1"/>
          <p:nvPr/>
        </p:nvSpPr>
        <p:spPr>
          <a:xfrm>
            <a:off x="113378" y="701624"/>
            <a:ext cx="8877751" cy="954107"/>
          </a:xfrm>
          <a:prstGeom prst="rect">
            <a:avLst/>
          </a:prstGeom>
          <a:noFill/>
        </p:spPr>
        <p:txBody>
          <a:bodyPr wrap="none" rtlCol="0">
            <a:spAutoFit/>
          </a:bodyPr>
          <a:lstStyle/>
          <a:p>
            <a:r>
              <a:rPr lang="en-US" b="1" dirty="0" smtClean="0"/>
              <a:t>If Z1 is smaller than Z2 the reflection coefficient (R) increases and less power travel through the tissue</a:t>
            </a:r>
          </a:p>
          <a:p>
            <a:r>
              <a:rPr lang="en-US" b="1" dirty="0" smtClean="0"/>
              <a:t>And so the shadowing occur. </a:t>
            </a:r>
            <a:r>
              <a:rPr lang="en-US" b="1" dirty="0" smtClean="0">
                <a:solidFill>
                  <a:schemeClr val="accent2">
                    <a:lumMod val="60000"/>
                    <a:lumOff val="40000"/>
                  </a:schemeClr>
                </a:solidFill>
              </a:rPr>
              <a:t>Why Using Gel ?</a:t>
            </a:r>
          </a:p>
          <a:p>
            <a:endParaRPr lang="en-US" b="1" dirty="0">
              <a:solidFill>
                <a:schemeClr val="accent2">
                  <a:lumMod val="60000"/>
                  <a:lumOff val="40000"/>
                </a:schemeClr>
              </a:solidFill>
            </a:endParaRPr>
          </a:p>
          <a:p>
            <a:r>
              <a:rPr lang="en-US" b="1" dirty="0" smtClean="0">
                <a:solidFill>
                  <a:schemeClr val="accent2">
                    <a:lumMod val="60000"/>
                    <a:lumOff val="40000"/>
                  </a:schemeClr>
                </a:solidFill>
              </a:rPr>
              <a:t> High water content with R nearly 0</a:t>
            </a:r>
            <a:endParaRPr lang="en-AU" b="1" dirty="0">
              <a:solidFill>
                <a:schemeClr val="accent2">
                  <a:lumMod val="60000"/>
                  <a:lumOff val="40000"/>
                </a:schemeClr>
              </a:solidFill>
            </a:endParaRPr>
          </a:p>
        </p:txBody>
      </p:sp>
    </p:spTree>
    <p:extLst>
      <p:ext uri="{BB962C8B-B14F-4D97-AF65-F5344CB8AC3E}">
        <p14:creationId xmlns:p14="http://schemas.microsoft.com/office/powerpoint/2010/main" val="81153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randombar(horizontal)">
                                      <p:cBhvr>
                                        <p:cTn id="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Scattering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9638" y="0"/>
            <a:ext cx="3110343" cy="3016092"/>
          </a:xfrm>
          <a:prstGeom prst="rect">
            <a:avLst/>
          </a:prstGeom>
        </p:spPr>
      </p:pic>
      <p:sp>
        <p:nvSpPr>
          <p:cNvPr id="6" name="TextBox 5"/>
          <p:cNvSpPr txBox="1"/>
          <p:nvPr/>
        </p:nvSpPr>
        <p:spPr>
          <a:xfrm>
            <a:off x="317500" y="824440"/>
            <a:ext cx="5549900" cy="3877985"/>
          </a:xfrm>
          <a:prstGeom prst="rect">
            <a:avLst/>
          </a:prstGeom>
          <a:noFill/>
        </p:spPr>
        <p:txBody>
          <a:bodyPr wrap="square" rtlCol="0">
            <a:spAutoFit/>
          </a:bodyPr>
          <a:lstStyle/>
          <a:p>
            <a:r>
              <a:rPr lang="en-US" sz="1800" b="1" dirty="0" smtClean="0">
                <a:solidFill>
                  <a:schemeClr val="accent1">
                    <a:lumMod val="75000"/>
                  </a:schemeClr>
                </a:solidFill>
              </a:rPr>
              <a:t>Small </a:t>
            </a:r>
            <a:r>
              <a:rPr lang="en-US" sz="1800" b="1" dirty="0">
                <a:solidFill>
                  <a:schemeClr val="accent1">
                    <a:lumMod val="75000"/>
                  </a:schemeClr>
                </a:solidFill>
              </a:rPr>
              <a:t>Interfaces </a:t>
            </a:r>
            <a:r>
              <a:rPr lang="en-US" sz="1800" b="1" dirty="0"/>
              <a:t>(size less than </a:t>
            </a:r>
            <a:r>
              <a:rPr lang="en-US" sz="1800" b="1" dirty="0" smtClean="0"/>
              <a:t>wavelength)</a:t>
            </a:r>
          </a:p>
          <a:p>
            <a:pPr marL="285750" lvl="1" indent="-285750">
              <a:buFont typeface="Arial" panose="020B0604020202020204" pitchFamily="34" charset="0"/>
              <a:buChar char="•"/>
            </a:pPr>
            <a:r>
              <a:rPr lang="en-US" sz="1800" b="1" dirty="0"/>
              <a:t>Ultrasonic power scattered back is small compared to reflections</a:t>
            </a:r>
          </a:p>
          <a:p>
            <a:pPr marL="285750" lvl="1" indent="-285750">
              <a:buFont typeface="Arial" panose="020B0604020202020204" pitchFamily="34" charset="0"/>
              <a:buChar char="•"/>
            </a:pPr>
            <a:r>
              <a:rPr lang="en-US" sz="1800" b="1" dirty="0"/>
              <a:t>Beam angle-independent appearance in the image unlike </a:t>
            </a:r>
            <a:r>
              <a:rPr lang="en-US" sz="1800" b="1" dirty="0" smtClean="0"/>
              <a:t>reflection</a:t>
            </a:r>
          </a:p>
          <a:p>
            <a:pPr lvl="1"/>
            <a:endParaRPr lang="en-US" sz="1800" b="1" dirty="0"/>
          </a:p>
          <a:p>
            <a:pPr marL="285750" lvl="1" indent="-285750">
              <a:buFont typeface="Arial" panose="020B0604020202020204" pitchFamily="34" charset="0"/>
              <a:buChar char="•"/>
            </a:pPr>
            <a:r>
              <a:rPr lang="en-US" sz="1800" b="1" dirty="0"/>
              <a:t>Diffuse Reflection: </a:t>
            </a:r>
            <a:r>
              <a:rPr lang="en-US" sz="1800" b="1" dirty="0">
                <a:solidFill>
                  <a:srgbClr val="FF0000"/>
                </a:solidFill>
              </a:rPr>
              <a:t>Rough </a:t>
            </a:r>
            <a:r>
              <a:rPr lang="en-US" sz="1800" b="1" dirty="0" smtClean="0">
                <a:solidFill>
                  <a:srgbClr val="FF0000"/>
                </a:solidFill>
              </a:rPr>
              <a:t>Surfaces</a:t>
            </a:r>
          </a:p>
          <a:p>
            <a:pPr marL="285750" lvl="1" indent="-285750">
              <a:buFont typeface="Arial" panose="020B0604020202020204" pitchFamily="34" charset="0"/>
              <a:buChar char="•"/>
            </a:pPr>
            <a:endParaRPr lang="en-US" sz="1800" b="1" dirty="0">
              <a:solidFill>
                <a:srgbClr val="FF0000"/>
              </a:solidFill>
            </a:endParaRPr>
          </a:p>
          <a:p>
            <a:pPr lvl="1"/>
            <a:r>
              <a:rPr lang="en-US" sz="1800" b="1" dirty="0" smtClean="0">
                <a:solidFill>
                  <a:schemeClr val="tx1"/>
                </a:solidFill>
              </a:rPr>
              <a:t>Scattering profile differ from one tissue to the other </a:t>
            </a:r>
          </a:p>
          <a:p>
            <a:pPr marL="285750" lvl="1" indent="-285750">
              <a:buFont typeface="Courier New" panose="02070309020205020404" pitchFamily="49" charset="0"/>
              <a:buChar char="o"/>
            </a:pPr>
            <a:r>
              <a:rPr lang="en-US" sz="1800" b="1" dirty="0" smtClean="0">
                <a:solidFill>
                  <a:schemeClr val="tx1"/>
                </a:solidFill>
              </a:rPr>
              <a:t>Speckle: </a:t>
            </a:r>
            <a:r>
              <a:rPr lang="en-US" sz="1800" b="1" dirty="0"/>
              <a:t>Random yet stationary pattern</a:t>
            </a:r>
          </a:p>
          <a:p>
            <a:pPr lvl="1"/>
            <a:endParaRPr lang="en-US" sz="1600" dirty="0">
              <a:solidFill>
                <a:schemeClr val="tx1"/>
              </a:solidFill>
            </a:endParaRPr>
          </a:p>
          <a:p>
            <a:pPr marL="285750" lvl="1" indent="-285750">
              <a:buFont typeface="Arial" panose="020B0604020202020204" pitchFamily="34" charset="0"/>
              <a:buChar char="•"/>
            </a:pPr>
            <a:endParaRPr lang="en-US" sz="1600" b="1" dirty="0"/>
          </a:p>
          <a:p>
            <a:endParaRPr lang="en-AU" sz="1600" b="1"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3016092"/>
            <a:ext cx="3062581" cy="2127408"/>
          </a:xfrm>
          <a:prstGeom prst="rect">
            <a:avLst/>
          </a:prstGeom>
        </p:spPr>
      </p:pic>
    </p:spTree>
    <p:extLst>
      <p:ext uri="{BB962C8B-B14F-4D97-AF65-F5344CB8AC3E}">
        <p14:creationId xmlns:p14="http://schemas.microsoft.com/office/powerpoint/2010/main" val="41536025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Ultrasound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668459"/>
            <a:ext cx="7797800" cy="4221042"/>
          </a:xfrm>
          <a:prstGeom prst="rect">
            <a:avLst/>
          </a:prstGeom>
        </p:spPr>
      </p:pic>
    </p:spTree>
    <p:extLst>
      <p:ext uri="{BB962C8B-B14F-4D97-AF65-F5344CB8AC3E}">
        <p14:creationId xmlns:p14="http://schemas.microsoft.com/office/powerpoint/2010/main" val="29044456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286721" y="146250"/>
            <a:ext cx="6815878" cy="522208"/>
          </a:xfrm>
        </p:spPr>
        <p:txBody>
          <a:bodyPr/>
          <a:lstStyle/>
          <a:p>
            <a:r>
              <a:rPr lang="en-US" dirty="0" smtClean="0"/>
              <a:t>Refraction &amp; Attenuation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0701" y="1020962"/>
            <a:ext cx="4470400" cy="341133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3027"/>
          <a:stretch/>
        </p:blipFill>
        <p:spPr>
          <a:xfrm>
            <a:off x="355600" y="1053849"/>
            <a:ext cx="3835400" cy="3378451"/>
          </a:xfrm>
          <a:prstGeom prst="rect">
            <a:avLst/>
          </a:prstGeom>
        </p:spPr>
      </p:pic>
    </p:spTree>
    <p:extLst>
      <p:ext uri="{BB962C8B-B14F-4D97-AF65-F5344CB8AC3E}">
        <p14:creationId xmlns:p14="http://schemas.microsoft.com/office/powerpoint/2010/main" val="34712362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971980" y="113404"/>
            <a:ext cx="7587820" cy="522208"/>
          </a:xfrm>
        </p:spPr>
        <p:txBody>
          <a:bodyPr/>
          <a:lstStyle/>
          <a:p>
            <a:r>
              <a:rPr lang="en-US" sz="4400" dirty="0" smtClean="0"/>
              <a:t>Interference &amp; Diffraction</a:t>
            </a:r>
            <a:endParaRPr lang="en-US" sz="4400" dirty="0"/>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78" y="635612"/>
            <a:ext cx="8629121" cy="4353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99327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Transducers </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2229" y="773008"/>
            <a:ext cx="4311771" cy="3581504"/>
          </a:xfrm>
          <a:prstGeom prst="rect">
            <a:avLst/>
          </a:prstGeom>
        </p:spPr>
      </p:pic>
      <p:sp>
        <p:nvSpPr>
          <p:cNvPr id="10" name="TextBox 9"/>
          <p:cNvSpPr txBox="1"/>
          <p:nvPr/>
        </p:nvSpPr>
        <p:spPr>
          <a:xfrm>
            <a:off x="341326" y="668458"/>
            <a:ext cx="4929775" cy="3539430"/>
          </a:xfrm>
          <a:prstGeom prst="rect">
            <a:avLst/>
          </a:prstGeom>
          <a:noFill/>
        </p:spPr>
        <p:txBody>
          <a:bodyPr wrap="square" rtlCol="0">
            <a:spAutoFit/>
          </a:bodyPr>
          <a:lstStyle/>
          <a:p>
            <a:r>
              <a:rPr lang="en-US" b="1" dirty="0" smtClean="0"/>
              <a:t>Transducer:</a:t>
            </a:r>
            <a:r>
              <a:rPr lang="en-US" dirty="0" smtClean="0"/>
              <a:t> converts </a:t>
            </a:r>
            <a:r>
              <a:rPr lang="en-US" dirty="0"/>
              <a:t>electrical transmission pulses into ultrasonic pulses and, conversely, ultrasonic echo pulses into electrical echo </a:t>
            </a:r>
            <a:r>
              <a:rPr lang="en-US" dirty="0" smtClean="0"/>
              <a:t>signals</a:t>
            </a:r>
          </a:p>
          <a:p>
            <a:endParaRPr lang="en-US" dirty="0"/>
          </a:p>
          <a:p>
            <a:r>
              <a:rPr lang="en-US" b="1" dirty="0" smtClean="0"/>
              <a:t>Backing layer:</a:t>
            </a:r>
            <a:r>
              <a:rPr lang="en-US" dirty="0" smtClean="0"/>
              <a:t> Is used to damp the sound wave in order not </a:t>
            </a:r>
            <a:r>
              <a:rPr lang="en-US" dirty="0"/>
              <a:t>t</a:t>
            </a:r>
            <a:r>
              <a:rPr lang="en-US" dirty="0" smtClean="0"/>
              <a:t>o affect the crystals and the image quality.</a:t>
            </a:r>
          </a:p>
          <a:p>
            <a:endParaRPr lang="en-US" dirty="0" smtClean="0"/>
          </a:p>
          <a:p>
            <a:endParaRPr lang="en-US" dirty="0"/>
          </a:p>
          <a:p>
            <a:endParaRPr lang="en-US" dirty="0" smtClean="0"/>
          </a:p>
          <a:p>
            <a:endParaRPr lang="en-US" dirty="0"/>
          </a:p>
          <a:p>
            <a:r>
              <a:rPr lang="en-US" b="1" dirty="0" smtClean="0"/>
              <a:t>Focusing lens:</a:t>
            </a:r>
            <a:r>
              <a:rPr lang="en-US" dirty="0" smtClean="0"/>
              <a:t> to focus the beam in the elevation direction </a:t>
            </a:r>
            <a:endParaRPr lang="en-US" dirty="0"/>
          </a:p>
          <a:p>
            <a:r>
              <a:rPr lang="en-US" dirty="0" smtClean="0"/>
              <a:t>Focusing may also be presented electronically </a:t>
            </a:r>
            <a:r>
              <a:rPr lang="en-US" dirty="0" smtClean="0"/>
              <a:t>.</a:t>
            </a:r>
          </a:p>
          <a:p>
            <a:endParaRPr lang="en-US" dirty="0"/>
          </a:p>
          <a:p>
            <a:endParaRPr lang="en-US" dirty="0" smtClean="0"/>
          </a:p>
          <a:p>
            <a:r>
              <a:rPr lang="en-US" b="1" dirty="0" smtClean="0"/>
              <a:t>Matching layer: </a:t>
            </a:r>
            <a:r>
              <a:rPr lang="en-US" dirty="0" smtClean="0"/>
              <a:t>cause the reflected sound waves to cancel out each other </a:t>
            </a:r>
            <a:endParaRPr lang="en-AU" dirty="0"/>
          </a:p>
        </p:txBody>
      </p:sp>
    </p:spTree>
    <p:extLst>
      <p:ext uri="{BB962C8B-B14F-4D97-AF65-F5344CB8AC3E}">
        <p14:creationId xmlns:p14="http://schemas.microsoft.com/office/powerpoint/2010/main" val="1834373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800100" y="11839"/>
            <a:ext cx="8039100" cy="522208"/>
          </a:xfrm>
        </p:spPr>
        <p:txBody>
          <a:bodyPr/>
          <a:lstStyle/>
          <a:p>
            <a:r>
              <a:rPr lang="en-US" sz="3200" dirty="0" smtClean="0"/>
              <a:t>Beamforming &amp; Transmission Zones</a:t>
            </a:r>
            <a:endParaRPr lang="en-US" sz="3200"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2080" t="1017" r="-709" b="1645"/>
          <a:stretch/>
        </p:blipFill>
        <p:spPr>
          <a:xfrm>
            <a:off x="5130800" y="1193800"/>
            <a:ext cx="3530600" cy="19558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48" y="2933699"/>
            <a:ext cx="4922947" cy="1874039"/>
          </a:xfrm>
          <a:prstGeom prst="rect">
            <a:avLst/>
          </a:prstGeom>
        </p:spPr>
      </p:pic>
      <p:sp>
        <p:nvSpPr>
          <p:cNvPr id="13" name="TextBox 12"/>
          <p:cNvSpPr txBox="1"/>
          <p:nvPr/>
        </p:nvSpPr>
        <p:spPr>
          <a:xfrm>
            <a:off x="133348" y="579895"/>
            <a:ext cx="9138796" cy="2616101"/>
          </a:xfrm>
          <a:prstGeom prst="rect">
            <a:avLst/>
          </a:prstGeom>
          <a:noFill/>
        </p:spPr>
        <p:txBody>
          <a:bodyPr wrap="square" rtlCol="0">
            <a:spAutoFit/>
          </a:bodyPr>
          <a:lstStyle/>
          <a:p>
            <a:r>
              <a:rPr lang="en-US" sz="1500" dirty="0" smtClean="0"/>
              <a:t>Beam shape is  the Fourier transformation of the transducer gate . For a uniform excitation the profile </a:t>
            </a:r>
          </a:p>
          <a:p>
            <a:r>
              <a:rPr lang="en-US" sz="1500" dirty="0" smtClean="0"/>
              <a:t>Is represented by </a:t>
            </a:r>
            <a:r>
              <a:rPr lang="en-US" sz="1500" dirty="0" err="1" smtClean="0"/>
              <a:t>Sinc</a:t>
            </a:r>
            <a:r>
              <a:rPr lang="en-US" sz="1500" dirty="0" smtClean="0"/>
              <a:t> beam shape (contain Side lobes)  which cause image artifacts</a:t>
            </a:r>
          </a:p>
          <a:p>
            <a:r>
              <a:rPr lang="en-US" sz="1500" dirty="0" smtClean="0"/>
              <a:t>Solution is by (</a:t>
            </a:r>
            <a:r>
              <a:rPr lang="en-US" sz="1500" dirty="0" err="1" smtClean="0"/>
              <a:t>apodization</a:t>
            </a:r>
            <a:r>
              <a:rPr lang="en-US" sz="1500" dirty="0" smtClean="0"/>
              <a:t>), but it also affect the </a:t>
            </a:r>
          </a:p>
          <a:p>
            <a:r>
              <a:rPr lang="en-US" b="1" dirty="0" smtClean="0"/>
              <a:t>Lateral resolution(</a:t>
            </a:r>
            <a:r>
              <a:rPr lang="en-US" b="1" dirty="0" err="1" smtClean="0"/>
              <a:t>bluring</a:t>
            </a:r>
            <a:r>
              <a:rPr lang="en-US" b="1" dirty="0" smtClean="0"/>
              <a:t>).</a:t>
            </a:r>
            <a:endParaRPr lang="en-US" b="1" dirty="0"/>
          </a:p>
          <a:p>
            <a:r>
              <a:rPr lang="en-US" sz="1500" b="1" dirty="0" smtClean="0"/>
              <a:t>Transmission zones: </a:t>
            </a:r>
            <a:r>
              <a:rPr lang="en-US" sz="1500" dirty="0" smtClean="0"/>
              <a:t>mean to acquire the same line with </a:t>
            </a:r>
          </a:p>
          <a:p>
            <a:r>
              <a:rPr lang="en-US" sz="1500" dirty="0" smtClean="0"/>
              <a:t>Different focal zones and combine them together. This</a:t>
            </a:r>
          </a:p>
          <a:p>
            <a:r>
              <a:rPr lang="en-US" sz="1500" dirty="0" smtClean="0"/>
              <a:t>Affect the time of the scan and the FPS</a:t>
            </a:r>
          </a:p>
          <a:p>
            <a:r>
              <a:rPr lang="en-US" sz="1500" dirty="0" smtClean="0"/>
              <a:t>Note : Active elements which acquire a line the shifted </a:t>
            </a:r>
          </a:p>
          <a:p>
            <a:r>
              <a:rPr lang="en-US" sz="1500" dirty="0" smtClean="0"/>
              <a:t>To acquire the next to form the image takes nearly </a:t>
            </a:r>
          </a:p>
          <a:p>
            <a:r>
              <a:rPr lang="en-US" sz="1500" dirty="0" smtClean="0"/>
              <a:t>(1/20 s ) =&gt;  20 FPS (real time)</a:t>
            </a:r>
          </a:p>
          <a:p>
            <a:endParaRPr lang="en-AU" dirty="0"/>
          </a:p>
        </p:txBody>
      </p:sp>
      <p:pic>
        <p:nvPicPr>
          <p:cNvPr id="1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b="10264"/>
          <a:stretch/>
        </p:blipFill>
        <p:spPr bwMode="auto">
          <a:xfrm>
            <a:off x="5056295" y="3149600"/>
            <a:ext cx="401955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8008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15322" y="184350"/>
            <a:ext cx="5774478" cy="522208"/>
          </a:xfrm>
        </p:spPr>
        <p:txBody>
          <a:bodyPr/>
          <a:lstStyle/>
          <a:p>
            <a:r>
              <a:rPr lang="en-US" dirty="0" smtClean="0"/>
              <a:t>Reception Focusing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7900"/>
            <a:ext cx="4953000" cy="347979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1900" y="977900"/>
            <a:ext cx="3924300" cy="3444538"/>
          </a:xfrm>
          <a:prstGeom prst="rect">
            <a:avLst/>
          </a:prstGeom>
        </p:spPr>
      </p:pic>
    </p:spTree>
    <p:extLst>
      <p:ext uri="{BB962C8B-B14F-4D97-AF65-F5344CB8AC3E}">
        <p14:creationId xmlns:p14="http://schemas.microsoft.com/office/powerpoint/2010/main" val="19472185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Beamforming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121" y="1086549"/>
            <a:ext cx="4521379" cy="3701351"/>
          </a:xfrm>
          <a:prstGeom prst="rect">
            <a:avLst/>
          </a:prstGeom>
        </p:spPr>
      </p:pic>
      <p:sp>
        <p:nvSpPr>
          <p:cNvPr id="4" name="TextBox 3"/>
          <p:cNvSpPr txBox="1"/>
          <p:nvPr/>
        </p:nvSpPr>
        <p:spPr>
          <a:xfrm>
            <a:off x="73061" y="794162"/>
            <a:ext cx="8629285" cy="1323439"/>
          </a:xfrm>
          <a:prstGeom prst="rect">
            <a:avLst/>
          </a:prstGeom>
          <a:noFill/>
        </p:spPr>
        <p:txBody>
          <a:bodyPr wrap="none" rtlCol="0">
            <a:spAutoFit/>
          </a:bodyPr>
          <a:lstStyle/>
          <a:p>
            <a:r>
              <a:rPr lang="en-US" sz="1600" b="1" dirty="0" smtClean="0"/>
              <a:t>Grating Lobes: </a:t>
            </a:r>
            <a:r>
              <a:rPr lang="en-US" sz="1600" dirty="0" smtClean="0"/>
              <a:t>No </a:t>
            </a:r>
            <a:r>
              <a:rPr lang="en-US" sz="1600" dirty="0"/>
              <a:t>grating lobes, if the center-to-center distance between elements is half a </a:t>
            </a:r>
            <a:endParaRPr lang="en-US" sz="1600" dirty="0" smtClean="0"/>
          </a:p>
          <a:p>
            <a:r>
              <a:rPr lang="en-US" sz="1600" dirty="0" smtClean="0"/>
              <a:t>wavelength </a:t>
            </a:r>
            <a:r>
              <a:rPr lang="en-US" sz="1600" dirty="0"/>
              <a:t>or </a:t>
            </a:r>
            <a:r>
              <a:rPr lang="en-US" sz="1600" dirty="0" smtClean="0"/>
              <a:t>less.</a:t>
            </a:r>
          </a:p>
          <a:p>
            <a:endParaRPr lang="en-US" sz="1600" dirty="0" smtClean="0"/>
          </a:p>
          <a:p>
            <a:endParaRPr lang="en-US" sz="1600" dirty="0"/>
          </a:p>
          <a:p>
            <a:endParaRPr lang="en-AU" sz="1600" dirty="0"/>
          </a:p>
        </p:txBody>
      </p:sp>
      <p:sp>
        <p:nvSpPr>
          <p:cNvPr id="5" name="TextBox 4"/>
          <p:cNvSpPr txBox="1"/>
          <p:nvPr/>
        </p:nvSpPr>
        <p:spPr>
          <a:xfrm>
            <a:off x="5679565" y="4526290"/>
            <a:ext cx="2589170" cy="523220"/>
          </a:xfrm>
          <a:prstGeom prst="rect">
            <a:avLst/>
          </a:prstGeom>
          <a:noFill/>
        </p:spPr>
        <p:txBody>
          <a:bodyPr wrap="none" rtlCol="0">
            <a:spAutoFit/>
          </a:bodyPr>
          <a:lstStyle/>
          <a:p>
            <a:r>
              <a:rPr lang="en-US" b="1" dirty="0"/>
              <a:t>Electronic steering/focusing</a:t>
            </a:r>
          </a:p>
          <a:p>
            <a:endParaRPr lang="en-AU"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3426" y="1086549"/>
            <a:ext cx="3456391" cy="3439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01465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943822" y="209750"/>
            <a:ext cx="7463578" cy="522208"/>
          </a:xfrm>
        </p:spPr>
        <p:txBody>
          <a:bodyPr/>
          <a:lstStyle/>
          <a:p>
            <a:r>
              <a:rPr lang="en-US" dirty="0" smtClean="0"/>
              <a:t>1.5 D &amp; 2D array transducer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 y="1233494"/>
            <a:ext cx="8394700" cy="3663774"/>
          </a:xfrm>
          <a:prstGeom prst="rect">
            <a:avLst/>
          </a:prstGeom>
        </p:spPr>
      </p:pic>
      <p:sp>
        <p:nvSpPr>
          <p:cNvPr id="5" name="TextBox 4"/>
          <p:cNvSpPr txBox="1"/>
          <p:nvPr/>
        </p:nvSpPr>
        <p:spPr>
          <a:xfrm>
            <a:off x="196533" y="711285"/>
            <a:ext cx="4479078" cy="400110"/>
          </a:xfrm>
          <a:prstGeom prst="rect">
            <a:avLst/>
          </a:prstGeom>
          <a:noFill/>
        </p:spPr>
        <p:txBody>
          <a:bodyPr wrap="square" rtlCol="0">
            <a:spAutoFit/>
          </a:bodyPr>
          <a:lstStyle/>
          <a:p>
            <a:r>
              <a:rPr lang="en-US" sz="2000" b="1" dirty="0" smtClean="0"/>
              <a:t>Thickness resolution</a:t>
            </a:r>
            <a:endParaRPr lang="en-AU" b="1" dirty="0"/>
          </a:p>
        </p:txBody>
      </p:sp>
    </p:spTree>
    <p:extLst>
      <p:ext uri="{BB962C8B-B14F-4D97-AF65-F5344CB8AC3E}">
        <p14:creationId xmlns:p14="http://schemas.microsoft.com/office/powerpoint/2010/main" val="11310739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90150" y="120675"/>
            <a:ext cx="4908300" cy="778478"/>
          </a:xfrm>
        </p:spPr>
        <p:txBody>
          <a:bodyPr/>
          <a:lstStyle/>
          <a:p>
            <a:r>
              <a:rPr lang="en-US" dirty="0" smtClean="0"/>
              <a:t>3D &amp; 4D</a:t>
            </a:r>
            <a:endParaRPr lang="en-AU"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774700"/>
            <a:ext cx="4686299" cy="406399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4300" y="774700"/>
            <a:ext cx="3585602" cy="4055127"/>
          </a:xfrm>
          <a:prstGeom prst="rect">
            <a:avLst/>
          </a:prstGeom>
        </p:spPr>
      </p:pic>
    </p:spTree>
    <p:extLst>
      <p:ext uri="{BB962C8B-B14F-4D97-AF65-F5344CB8AC3E}">
        <p14:creationId xmlns:p14="http://schemas.microsoft.com/office/powerpoint/2010/main" val="26344328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Frame Rate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1" y="1047601"/>
            <a:ext cx="7112000" cy="3803799"/>
          </a:xfrm>
          <a:prstGeom prst="rect">
            <a:avLst/>
          </a:prstGeom>
        </p:spPr>
      </p:pic>
      <p:sp>
        <p:nvSpPr>
          <p:cNvPr id="4" name="TextBox 3"/>
          <p:cNvSpPr txBox="1"/>
          <p:nvPr/>
        </p:nvSpPr>
        <p:spPr>
          <a:xfrm>
            <a:off x="1104901" y="668458"/>
            <a:ext cx="4745210" cy="307777"/>
          </a:xfrm>
          <a:prstGeom prst="rect">
            <a:avLst/>
          </a:prstGeom>
          <a:noFill/>
        </p:spPr>
        <p:txBody>
          <a:bodyPr wrap="none" rtlCol="0">
            <a:spAutoFit/>
          </a:bodyPr>
          <a:lstStyle/>
          <a:p>
            <a:r>
              <a:rPr lang="en-US" dirty="0" smtClean="0"/>
              <a:t>Time to scan a complete image (usually 1/20 s)  = 20 FPS</a:t>
            </a:r>
            <a:endParaRPr lang="en-AU" dirty="0"/>
          </a:p>
        </p:txBody>
      </p:sp>
    </p:spTree>
    <p:extLst>
      <p:ext uri="{BB962C8B-B14F-4D97-AF65-F5344CB8AC3E}">
        <p14:creationId xmlns:p14="http://schemas.microsoft.com/office/powerpoint/2010/main" val="29906666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17500" y="139700"/>
            <a:ext cx="8242300" cy="579558"/>
          </a:xfrm>
        </p:spPr>
        <p:txBody>
          <a:bodyPr/>
          <a:lstStyle/>
          <a:p>
            <a:r>
              <a:rPr lang="en-US" sz="2400" dirty="0" smtClean="0"/>
              <a:t>Time Gain Compensations (TGC)</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7600" y="850900"/>
            <a:ext cx="3822862" cy="30734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 y="850900"/>
            <a:ext cx="4787900" cy="3558848"/>
          </a:xfrm>
          <a:prstGeom prst="rect">
            <a:avLst/>
          </a:prstGeom>
        </p:spPr>
      </p:pic>
    </p:spTree>
    <p:extLst>
      <p:ext uri="{BB962C8B-B14F-4D97-AF65-F5344CB8AC3E}">
        <p14:creationId xmlns:p14="http://schemas.microsoft.com/office/powerpoint/2010/main" val="34628719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 Why Ultrasound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107" y="868508"/>
            <a:ext cx="7414729" cy="1841957"/>
          </a:xfrm>
          <a:prstGeom prst="rect">
            <a:avLst/>
          </a:prstGeom>
        </p:spPr>
      </p:pic>
      <p:sp>
        <p:nvSpPr>
          <p:cNvPr id="5" name="TextBox 4"/>
          <p:cNvSpPr txBox="1"/>
          <p:nvPr/>
        </p:nvSpPr>
        <p:spPr>
          <a:xfrm>
            <a:off x="1088571" y="2910515"/>
            <a:ext cx="4628190" cy="1754326"/>
          </a:xfrm>
          <a:prstGeom prst="rect">
            <a:avLst/>
          </a:prstGeom>
          <a:noFill/>
        </p:spPr>
        <p:txBody>
          <a:bodyPr wrap="none" rtlCol="0">
            <a:spAutoFit/>
          </a:bodyPr>
          <a:lstStyle/>
          <a:p>
            <a:pPr marL="285750" indent="-285750">
              <a:buFont typeface="Arial" panose="020B0604020202020204" pitchFamily="34" charset="0"/>
              <a:buChar char="•"/>
            </a:pPr>
            <a:r>
              <a:rPr lang="en-US" sz="1800" dirty="0" smtClean="0">
                <a:solidFill>
                  <a:schemeClr val="tx1"/>
                </a:solidFill>
              </a:rPr>
              <a:t>Quick </a:t>
            </a:r>
          </a:p>
          <a:p>
            <a:pPr marL="285750" indent="-285750">
              <a:buFont typeface="Arial" panose="020B0604020202020204" pitchFamily="34" charset="0"/>
              <a:buChar char="•"/>
            </a:pPr>
            <a:r>
              <a:rPr lang="en-US" sz="1800" dirty="0" smtClean="0">
                <a:solidFill>
                  <a:schemeClr val="tx1"/>
                </a:solidFill>
              </a:rPr>
              <a:t>Simple </a:t>
            </a:r>
          </a:p>
          <a:p>
            <a:pPr marL="285750" indent="-285750">
              <a:buFont typeface="Arial" panose="020B0604020202020204" pitchFamily="34" charset="0"/>
              <a:buChar char="•"/>
            </a:pPr>
            <a:r>
              <a:rPr lang="en-US" sz="1800" dirty="0" smtClean="0">
                <a:solidFill>
                  <a:schemeClr val="tx1"/>
                </a:solidFill>
              </a:rPr>
              <a:t>Cost efficient</a:t>
            </a:r>
          </a:p>
          <a:p>
            <a:pPr marL="285750" indent="-285750">
              <a:buFont typeface="Arial" panose="020B0604020202020204" pitchFamily="34" charset="0"/>
              <a:buChar char="•"/>
            </a:pPr>
            <a:r>
              <a:rPr lang="en-US" sz="1800" dirty="0" smtClean="0">
                <a:solidFill>
                  <a:schemeClr val="tx1"/>
                </a:solidFill>
              </a:rPr>
              <a:t>Mobility </a:t>
            </a:r>
          </a:p>
          <a:p>
            <a:pPr marL="285750" indent="-285750">
              <a:buFont typeface="Arial" panose="020B0604020202020204" pitchFamily="34" charset="0"/>
              <a:buChar char="•"/>
            </a:pPr>
            <a:r>
              <a:rPr lang="en-US" sz="1800" dirty="0" smtClean="0">
                <a:solidFill>
                  <a:schemeClr val="tx1"/>
                </a:solidFill>
              </a:rPr>
              <a:t>Used nearly in all the medical specialties</a:t>
            </a:r>
          </a:p>
          <a:p>
            <a:pPr marL="285750" indent="-285750">
              <a:buFont typeface="Arial" panose="020B0604020202020204" pitchFamily="34" charset="0"/>
              <a:buChar char="•"/>
            </a:pPr>
            <a:r>
              <a:rPr lang="en-US" sz="1800" dirty="0" smtClean="0">
                <a:solidFill>
                  <a:schemeClr val="tx1"/>
                </a:solidFill>
              </a:rPr>
              <a:t>No ionized radiation</a:t>
            </a:r>
            <a:endParaRPr lang="en-AU" sz="1800" dirty="0">
              <a:solidFill>
                <a:schemeClr val="tx1"/>
              </a:solidFill>
            </a:endParaRPr>
          </a:p>
        </p:txBody>
      </p:sp>
    </p:spTree>
    <p:extLst>
      <p:ext uri="{BB962C8B-B14F-4D97-AF65-F5344CB8AC3E}">
        <p14:creationId xmlns:p14="http://schemas.microsoft.com/office/powerpoint/2010/main" val="28154237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Dynamic Range</a:t>
            </a:r>
            <a:endParaRPr lang="en-US" dirty="0"/>
          </a:p>
        </p:txBody>
      </p:sp>
      <p:sp>
        <p:nvSpPr>
          <p:cNvPr id="3" name="TextBox 2"/>
          <p:cNvSpPr txBox="1"/>
          <p:nvPr/>
        </p:nvSpPr>
        <p:spPr>
          <a:xfrm>
            <a:off x="50800" y="614314"/>
            <a:ext cx="9258300" cy="1384995"/>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higher the DR the better detectable small  intensity echoes with better contrast</a:t>
            </a:r>
          </a:p>
          <a:p>
            <a:pPr marL="285750" indent="-285750">
              <a:buFont typeface="Arial" panose="020B0604020202020204" pitchFamily="34" charset="0"/>
              <a:buChar char="•"/>
            </a:pPr>
            <a:r>
              <a:rPr lang="en-US" dirty="0"/>
              <a:t> </a:t>
            </a:r>
            <a:r>
              <a:rPr lang="en-US" dirty="0" smtClean="0"/>
              <a:t>to detect the blood we need 100dB</a:t>
            </a:r>
          </a:p>
          <a:p>
            <a:pPr marL="285750" indent="-285750">
              <a:buFont typeface="Arial" panose="020B0604020202020204" pitchFamily="34" charset="0"/>
              <a:buChar char="•"/>
            </a:pPr>
            <a:r>
              <a:rPr lang="en-US" dirty="0" smtClean="0"/>
              <a:t>Interfaced are constructed with nearly 40 dB</a:t>
            </a:r>
          </a:p>
          <a:p>
            <a:pPr marL="285750" indent="-285750">
              <a:buFont typeface="Arial" panose="020B0604020202020204" pitchFamily="34" charset="0"/>
              <a:buChar char="•"/>
            </a:pPr>
            <a:r>
              <a:rPr lang="en-US" dirty="0" smtClean="0"/>
              <a:t>Solution is done using dynamic range compression (logarithmic amplifier )</a:t>
            </a:r>
          </a:p>
          <a:p>
            <a:pPr marL="285750" indent="-285750">
              <a:buFont typeface="Arial" panose="020B0604020202020204" pitchFamily="34" charset="0"/>
              <a:buChar char="•"/>
            </a:pPr>
            <a:r>
              <a:rPr lang="en-AU" dirty="0"/>
              <a:t>U</a:t>
            </a:r>
            <a:r>
              <a:rPr lang="en-AU" dirty="0" smtClean="0"/>
              <a:t>niform gain is not suitable, but if small echoes are amplified more than large echoes  then small echoes are better detectable </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1999309"/>
            <a:ext cx="7683500" cy="2771002"/>
          </a:xfrm>
          <a:prstGeom prst="rect">
            <a:avLst/>
          </a:prstGeom>
        </p:spPr>
      </p:pic>
    </p:spTree>
    <p:extLst>
      <p:ext uri="{BB962C8B-B14F-4D97-AF65-F5344CB8AC3E}">
        <p14:creationId xmlns:p14="http://schemas.microsoft.com/office/powerpoint/2010/main" val="2086454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40968" y="404911"/>
            <a:ext cx="5634778" cy="522208"/>
          </a:xfrm>
        </p:spPr>
        <p:txBody>
          <a:bodyPr/>
          <a:lstStyle/>
          <a:p>
            <a:r>
              <a:rPr lang="en-US" dirty="0" smtClean="0"/>
              <a:t>Doppler Ultrasound</a:t>
            </a:r>
            <a:endParaRPr lang="en-US" dirty="0"/>
          </a:p>
        </p:txBody>
      </p:sp>
      <p:sp>
        <p:nvSpPr>
          <p:cNvPr id="3" name="TextBox 2"/>
          <p:cNvSpPr txBox="1"/>
          <p:nvPr/>
        </p:nvSpPr>
        <p:spPr>
          <a:xfrm>
            <a:off x="203200" y="990600"/>
            <a:ext cx="4798108" cy="738664"/>
          </a:xfrm>
          <a:prstGeom prst="rect">
            <a:avLst/>
          </a:prstGeom>
          <a:noFill/>
        </p:spPr>
        <p:txBody>
          <a:bodyPr wrap="none" rtlCol="0">
            <a:spAutoFit/>
          </a:bodyPr>
          <a:lstStyle/>
          <a:p>
            <a:r>
              <a:rPr lang="en-US" b="1" dirty="0"/>
              <a:t>RBCS in blood are hardly visible in ultrasound </a:t>
            </a:r>
            <a:r>
              <a:rPr lang="en-US" b="1" dirty="0" smtClean="0"/>
              <a:t>images</a:t>
            </a:r>
          </a:p>
          <a:p>
            <a:endParaRPr lang="en-US" b="1" dirty="0"/>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1308" y="50838"/>
            <a:ext cx="3989327" cy="146298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550" y="1513820"/>
            <a:ext cx="4368086" cy="324761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198" y="1577300"/>
            <a:ext cx="4318001" cy="3184135"/>
          </a:xfrm>
          <a:prstGeom prst="rect">
            <a:avLst/>
          </a:prstGeom>
        </p:spPr>
      </p:pic>
      <p:sp>
        <p:nvSpPr>
          <p:cNvPr id="8" name="Rectangle 7"/>
          <p:cNvSpPr/>
          <p:nvPr/>
        </p:nvSpPr>
        <p:spPr>
          <a:xfrm>
            <a:off x="598441" y="4709570"/>
            <a:ext cx="4572000" cy="523220"/>
          </a:xfrm>
          <a:prstGeom prst="rect">
            <a:avLst/>
          </a:prstGeom>
        </p:spPr>
        <p:txBody>
          <a:bodyPr>
            <a:spAutoFit/>
          </a:bodyPr>
          <a:lstStyle/>
          <a:p>
            <a:r>
              <a:rPr lang="en-US" b="1" dirty="0" smtClean="0"/>
              <a:t>Real time calculations and analysis</a:t>
            </a:r>
            <a:endParaRPr lang="en-US" b="1" dirty="0"/>
          </a:p>
          <a:p>
            <a:endParaRPr lang="en-AU" dirty="0"/>
          </a:p>
        </p:txBody>
      </p:sp>
    </p:spTree>
    <p:extLst>
      <p:ext uri="{BB962C8B-B14F-4D97-AF65-F5344CB8AC3E}">
        <p14:creationId xmlns:p14="http://schemas.microsoft.com/office/powerpoint/2010/main" val="3127910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CW Doppler</a:t>
            </a:r>
            <a:endParaRPr lang="en-US" dirty="0"/>
          </a:p>
        </p:txBody>
      </p:sp>
      <p:sp>
        <p:nvSpPr>
          <p:cNvPr id="3" name="TextBox 2"/>
          <p:cNvSpPr txBox="1"/>
          <p:nvPr/>
        </p:nvSpPr>
        <p:spPr>
          <a:xfrm>
            <a:off x="288186" y="838200"/>
            <a:ext cx="7497565" cy="1231106"/>
          </a:xfrm>
          <a:prstGeom prst="rect">
            <a:avLst/>
          </a:prstGeom>
          <a:noFill/>
        </p:spPr>
        <p:txBody>
          <a:bodyPr wrap="none" rtlCol="0">
            <a:spAutoFit/>
          </a:bodyPr>
          <a:lstStyle/>
          <a:p>
            <a:pPr marL="285750" lvl="1" indent="-285750">
              <a:buFont typeface="Arial" panose="020B0604020202020204" pitchFamily="34" charset="0"/>
              <a:buChar char="•"/>
            </a:pPr>
            <a:r>
              <a:rPr lang="en-US" sz="2000" dirty="0"/>
              <a:t>Only a small region for Doppler sensitivity</a:t>
            </a:r>
          </a:p>
          <a:p>
            <a:pPr marL="285750" lvl="1" indent="-285750">
              <a:buFont typeface="Arial" panose="020B0604020202020204" pitchFamily="34" charset="0"/>
              <a:buChar char="•"/>
            </a:pPr>
            <a:r>
              <a:rPr lang="en-US" sz="2000" dirty="0"/>
              <a:t>No range information</a:t>
            </a:r>
          </a:p>
          <a:p>
            <a:pPr marL="285750" lvl="1" indent="-285750">
              <a:buFont typeface="Arial" panose="020B0604020202020204" pitchFamily="34" charset="0"/>
              <a:buChar char="•"/>
            </a:pPr>
            <a:r>
              <a:rPr lang="en-US" sz="2000" dirty="0"/>
              <a:t>No limitation on maximum velocity and high velocity accuracy </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6648" y="1935352"/>
            <a:ext cx="5349704" cy="2949196"/>
          </a:xfrm>
          <a:prstGeom prst="rect">
            <a:avLst/>
          </a:prstGeom>
        </p:spPr>
      </p:pic>
    </p:spTree>
    <p:extLst>
      <p:ext uri="{BB962C8B-B14F-4D97-AF65-F5344CB8AC3E}">
        <p14:creationId xmlns:p14="http://schemas.microsoft.com/office/powerpoint/2010/main" val="27330523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PW Doppler</a:t>
            </a:r>
            <a:endParaRPr lang="en-US" dirty="0"/>
          </a:p>
        </p:txBody>
      </p:sp>
      <p:sp>
        <p:nvSpPr>
          <p:cNvPr id="3" name="TextBox 2"/>
          <p:cNvSpPr txBox="1"/>
          <p:nvPr/>
        </p:nvSpPr>
        <p:spPr>
          <a:xfrm>
            <a:off x="723900" y="927100"/>
            <a:ext cx="7585731" cy="923330"/>
          </a:xfrm>
          <a:prstGeom prst="rect">
            <a:avLst/>
          </a:prstGeom>
          <a:noFill/>
        </p:spPr>
        <p:txBody>
          <a:bodyPr wrap="none" rtlCol="0">
            <a:spAutoFit/>
          </a:bodyPr>
          <a:lstStyle/>
          <a:p>
            <a:pPr marL="285750" lvl="1" indent="-285750">
              <a:buFont typeface="Arial" panose="020B0604020202020204" pitchFamily="34" charset="0"/>
              <a:buChar char="•"/>
            </a:pPr>
            <a:r>
              <a:rPr lang="en-US" sz="2000" dirty="0"/>
              <a:t>Range information is available and region is selectable by user</a:t>
            </a:r>
          </a:p>
          <a:p>
            <a:pPr marL="285750" lvl="1" indent="-285750">
              <a:buFont typeface="Arial" panose="020B0604020202020204" pitchFamily="34" charset="0"/>
              <a:buChar char="•"/>
            </a:pPr>
            <a:r>
              <a:rPr lang="en-US" sz="2000" dirty="0"/>
              <a:t>Limitations on maximum velocity and accuracy</a:t>
            </a:r>
          </a:p>
          <a:p>
            <a:endParaRPr lang="en-AU"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758" y="1567045"/>
            <a:ext cx="5464013" cy="3101609"/>
          </a:xfrm>
          <a:prstGeom prst="rect">
            <a:avLst/>
          </a:prstGeom>
        </p:spPr>
      </p:pic>
    </p:spTree>
    <p:extLst>
      <p:ext uri="{BB962C8B-B14F-4D97-AF65-F5344CB8AC3E}">
        <p14:creationId xmlns:p14="http://schemas.microsoft.com/office/powerpoint/2010/main" val="19295383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Clutter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0" y="407354"/>
            <a:ext cx="3556000" cy="4366638"/>
          </a:xfrm>
          <a:prstGeom prst="rect">
            <a:avLst/>
          </a:prstGeom>
        </p:spPr>
      </p:pic>
      <p:sp>
        <p:nvSpPr>
          <p:cNvPr id="4" name="TextBox 3"/>
          <p:cNvSpPr txBox="1"/>
          <p:nvPr/>
        </p:nvSpPr>
        <p:spPr>
          <a:xfrm>
            <a:off x="0" y="929562"/>
            <a:ext cx="5729454"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smtClean="0"/>
              <a:t>Signal from Stationery tissue and wall motion </a:t>
            </a:r>
          </a:p>
          <a:p>
            <a:pPr marL="285750" indent="-285750">
              <a:buFont typeface="Arial" panose="020B0604020202020204" pitchFamily="34" charset="0"/>
              <a:buChar char="•"/>
            </a:pPr>
            <a:r>
              <a:rPr lang="en-US" sz="2000" dirty="0" smtClean="0"/>
              <a:t>Critical step in Doppler processing</a:t>
            </a:r>
            <a:endParaRPr lang="en-AU" sz="2000" dirty="0"/>
          </a:p>
        </p:txBody>
      </p:sp>
      <mc:AlternateContent xmlns:mc="http://schemas.openxmlformats.org/markup-compatibility/2006" xmlns:a14="http://schemas.microsoft.com/office/drawing/2010/main">
        <mc:Choice Requires="a14">
          <p:sp>
            <p:nvSpPr>
              <p:cNvPr id="6" name="TextBox 5"/>
              <p:cNvSpPr txBox="1"/>
              <p:nvPr/>
            </p:nvSpPr>
            <p:spPr>
              <a:xfrm>
                <a:off x="357354" y="1948002"/>
                <a:ext cx="5372100" cy="2550378"/>
              </a:xfrm>
              <a:prstGeom prst="rect">
                <a:avLst/>
              </a:prstGeom>
              <a:noFill/>
            </p:spPr>
            <p:txBody>
              <a:bodyPr wrap="square" lIns="0" tIns="0" rIns="0" bIns="0" rtlCol="0">
                <a:spAutoFit/>
              </a:bodyPr>
              <a:lstStyle/>
              <a:p>
                <a:r>
                  <a:rPr lang="en-US" sz="2000" b="1" dirty="0" smtClean="0"/>
                  <a:t>Maximum detectable velocity</a:t>
                </a:r>
                <a:endParaRPr lang="en-AU" sz="2000" b="1" dirty="0" smtClean="0"/>
              </a:p>
              <a:p>
                <a:r>
                  <a:rPr lang="en-AU" sz="2000" dirty="0" smtClean="0"/>
                  <a:t>V=</a:t>
                </a:r>
                <a14:m>
                  <m:oMath xmlns:m="http://schemas.openxmlformats.org/officeDocument/2006/math">
                    <m:f>
                      <m:fPr>
                        <m:ctrlPr>
                          <a:rPr lang="en-AU" sz="2000" i="1" dirty="0" smtClean="0">
                            <a:latin typeface="Cambria Math" panose="02040503050406030204" pitchFamily="18" charset="0"/>
                          </a:rPr>
                        </m:ctrlPr>
                      </m:fPr>
                      <m:num>
                        <m:sSub>
                          <m:sSubPr>
                            <m:ctrlPr>
                              <a:rPr lang="en-AU" sz="2000" i="1">
                                <a:latin typeface="Cambria Math" panose="02040503050406030204" pitchFamily="18" charset="0"/>
                              </a:rPr>
                            </m:ctrlPr>
                          </m:sSubPr>
                          <m:e>
                            <m:r>
                              <m:rPr>
                                <m:nor/>
                              </m:rPr>
                              <a:rPr lang="en-US" sz="2000" i="0">
                                <a:latin typeface="Cambria Math" panose="02040503050406030204" pitchFamily="18" charset="0"/>
                              </a:rPr>
                              <m:t>c</m:t>
                            </m:r>
                            <m:r>
                              <m:rPr>
                                <m:nor/>
                              </m:rPr>
                              <a:rPr lang="en-AU" sz="2000" i="0">
                                <a:latin typeface="Cambria Math" panose="02040503050406030204" pitchFamily="18" charset="0"/>
                              </a:rPr>
                              <m:t>f</m:t>
                            </m:r>
                          </m:e>
                          <m:sub>
                            <m:r>
                              <m:rPr>
                                <m:nor/>
                              </m:rPr>
                              <a:rPr lang="en-AU" sz="2000" i="0">
                                <a:latin typeface="Cambria Math" panose="02040503050406030204" pitchFamily="18" charset="0"/>
                              </a:rPr>
                              <m:t>d</m:t>
                            </m:r>
                          </m:sub>
                        </m:sSub>
                      </m:num>
                      <m:den>
                        <m:sSub>
                          <m:sSubPr>
                            <m:ctrlPr>
                              <a:rPr lang="en-AU" sz="2000" i="1" dirty="0">
                                <a:latin typeface="Cambria Math" panose="02040503050406030204" pitchFamily="18" charset="0"/>
                              </a:rPr>
                            </m:ctrlPr>
                          </m:sSubPr>
                          <m:e>
                            <m:r>
                              <m:rPr>
                                <m:nor/>
                              </m:rPr>
                              <a:rPr lang="en-US" sz="2000" b="0" i="0" dirty="0" smtClean="0">
                                <a:latin typeface="Cambria Math" panose="02040503050406030204" pitchFamily="18" charset="0"/>
                              </a:rPr>
                              <m:t>2</m:t>
                            </m:r>
                            <m:r>
                              <m:rPr>
                                <m:nor/>
                              </m:rPr>
                              <a:rPr lang="en-AU" sz="2000" i="0" dirty="0">
                                <a:latin typeface="Cambria Math" panose="02040503050406030204" pitchFamily="18" charset="0"/>
                              </a:rPr>
                              <m:t>f</m:t>
                            </m:r>
                          </m:e>
                          <m:sub>
                            <m:r>
                              <m:rPr>
                                <m:nor/>
                              </m:rPr>
                              <a:rPr lang="en-AU" sz="2000" i="0" dirty="0">
                                <a:latin typeface="Cambria Math" panose="02040503050406030204" pitchFamily="18" charset="0"/>
                              </a:rPr>
                              <m:t>t</m:t>
                            </m:r>
                          </m:sub>
                        </m:sSub>
                        <m:r>
                          <a:rPr lang="en-US" sz="2000" b="0" i="1" dirty="0" smtClean="0">
                            <a:latin typeface="Cambria Math" panose="02040503050406030204" pitchFamily="18" charset="0"/>
                          </a:rPr>
                          <m:t>𝑐𝑜𝑠</m:t>
                        </m:r>
                        <m:r>
                          <a:rPr lang="en-US" sz="2000" b="0" i="1" dirty="0" smtClean="0">
                            <a:latin typeface="Cambria Math" panose="02040503050406030204" pitchFamily="18" charset="0"/>
                            <a:ea typeface="Cambria Math" panose="02040503050406030204" pitchFamily="18" charset="0"/>
                          </a:rPr>
                          <m:t>𝜃</m:t>
                        </m:r>
                      </m:den>
                    </m:f>
                  </m:oMath>
                </a14:m>
                <a:r>
                  <a:rPr lang="en-AU" sz="2000" dirty="0" smtClean="0"/>
                  <a:t> , </a:t>
                </a:r>
                <a14:m>
                  <m:oMath xmlns:m="http://schemas.openxmlformats.org/officeDocument/2006/math">
                    <m:sSub>
                      <m:sSubPr>
                        <m:ctrlPr>
                          <a:rPr lang="en-AU" sz="2000" i="1">
                            <a:latin typeface="Cambria Math" panose="02040503050406030204" pitchFamily="18" charset="0"/>
                          </a:rPr>
                        </m:ctrlPr>
                      </m:sSubPr>
                      <m:e>
                        <m:r>
                          <m:rPr>
                            <m:nor/>
                          </m:rPr>
                          <a:rPr lang="en-AU" sz="2000">
                            <a:latin typeface="Cambria Math" panose="02040503050406030204" pitchFamily="18" charset="0"/>
                          </a:rPr>
                          <m:t>f</m:t>
                        </m:r>
                      </m:e>
                      <m:sub>
                        <m:r>
                          <m:rPr>
                            <m:nor/>
                          </m:rPr>
                          <a:rPr lang="en-AU" sz="2000">
                            <a:latin typeface="Cambria Math" panose="02040503050406030204" pitchFamily="18" charset="0"/>
                          </a:rPr>
                          <m:t>d</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𝑃𝑅𝐹</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  </m:t>
                    </m:r>
                    <m:r>
                      <a:rPr lang="en-US" sz="2000" i="1">
                        <a:latin typeface="Cambria Math" panose="02040503050406030204" pitchFamily="18" charset="0"/>
                      </a:rPr>
                      <m:t>𝑃𝑅𝐹</m:t>
                    </m:r>
                  </m:oMath>
                </a14:m>
                <a:r>
                  <a:rPr lang="en-AU" sz="2000" dirty="0" smtClean="0"/>
                  <a:t>=</a:t>
                </a:r>
                <a14:m>
                  <m:oMath xmlns:m="http://schemas.openxmlformats.org/officeDocument/2006/math">
                    <m:f>
                      <m:fPr>
                        <m:ctrlPr>
                          <a:rPr lang="en-US" sz="2000" i="1">
                            <a:latin typeface="Cambria Math" panose="02040503050406030204" pitchFamily="18" charset="0"/>
                          </a:rPr>
                        </m:ctrlPr>
                      </m:fPr>
                      <m:num>
                        <m:r>
                          <a:rPr lang="en-US" sz="2000" b="0" i="1" smtClean="0">
                            <a:latin typeface="Cambria Math" panose="02040503050406030204" pitchFamily="18" charset="0"/>
                          </a:rPr>
                          <m:t>1</m:t>
                        </m:r>
                      </m:num>
                      <m:den>
                        <m:r>
                          <a:rPr lang="en-US" sz="2000" i="1">
                            <a:latin typeface="Cambria Math" panose="02040503050406030204" pitchFamily="18" charset="0"/>
                          </a:rPr>
                          <m:t>2</m:t>
                        </m:r>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𝑐</m:t>
                        </m:r>
                      </m:den>
                    </m:f>
                  </m:oMath>
                </a14:m>
                <a:endParaRPr lang="en-US" sz="2000" dirty="0" smtClean="0"/>
              </a:p>
              <a:p>
                <a:r>
                  <a:rPr lang="en-AU" sz="1800" dirty="0" smtClean="0"/>
                  <a:t> affected by the depth and transmitted frequency, angle of incidence.</a:t>
                </a:r>
              </a:p>
              <a:p>
                <a:endParaRPr lang="en-US" sz="2000" dirty="0"/>
              </a:p>
              <a:p>
                <a:r>
                  <a:rPr lang="en-US" b="1" dirty="0" smtClean="0"/>
                  <a:t>Aliasing:</a:t>
                </a:r>
                <a:r>
                  <a:rPr lang="en-US" dirty="0" smtClean="0"/>
                  <a:t> Highest </a:t>
                </a:r>
                <a:r>
                  <a:rPr lang="en-US" dirty="0"/>
                  <a:t>Doppler frequency shift that can be measured is equal to </a:t>
                </a:r>
                <a:r>
                  <a:rPr lang="en-US" dirty="0" smtClean="0"/>
                  <a:t>PRF/2</a:t>
                </a:r>
                <a:endParaRPr lang="en-US" dirty="0"/>
              </a:p>
              <a:p>
                <a:endParaRPr lang="en-AU"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357354" y="1948002"/>
                <a:ext cx="5372100" cy="2550378"/>
              </a:xfrm>
              <a:prstGeom prst="rect">
                <a:avLst/>
              </a:prstGeom>
              <a:blipFill>
                <a:blip r:embed="rId3"/>
                <a:stretch>
                  <a:fillRect l="-2951" t="-2871"/>
                </a:stretch>
              </a:blipFill>
            </p:spPr>
            <p:txBody>
              <a:bodyPr/>
              <a:lstStyle/>
              <a:p>
                <a:r>
                  <a:rPr lang="en-AU">
                    <a:noFill/>
                  </a:rPr>
                  <a:t> </a:t>
                </a:r>
              </a:p>
            </p:txBody>
          </p:sp>
        </mc:Fallback>
      </mc:AlternateContent>
    </p:spTree>
    <p:extLst>
      <p:ext uri="{BB962C8B-B14F-4D97-AF65-F5344CB8AC3E}">
        <p14:creationId xmlns:p14="http://schemas.microsoft.com/office/powerpoint/2010/main" val="32343802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629650" y="527075"/>
            <a:ext cx="4908300" cy="778478"/>
          </a:xfrm>
        </p:spPr>
        <p:txBody>
          <a:bodyPr/>
          <a:lstStyle/>
          <a:p>
            <a:r>
              <a:rPr lang="en-US" dirty="0" smtClean="0">
                <a:solidFill>
                  <a:srgbClr val="FF0000"/>
                </a:solidFill>
              </a:rPr>
              <a:t>Task 2</a:t>
            </a:r>
            <a:endParaRPr lang="en-AU" dirty="0">
              <a:solidFill>
                <a:srgbClr val="FF0000"/>
              </a:solidFill>
            </a:endParaRPr>
          </a:p>
        </p:txBody>
      </p:sp>
      <p:sp>
        <p:nvSpPr>
          <p:cNvPr id="3" name="Text Placeholder 2"/>
          <p:cNvSpPr>
            <a:spLocks noGrp="1"/>
          </p:cNvSpPr>
          <p:nvPr>
            <p:ph type="body" sz="quarter" idx="13"/>
          </p:nvPr>
        </p:nvSpPr>
        <p:spPr>
          <a:xfrm>
            <a:off x="629650" y="1305553"/>
            <a:ext cx="4908300" cy="2037762"/>
          </a:xfrm>
        </p:spPr>
        <p:txBody>
          <a:bodyPr/>
          <a:lstStyle/>
          <a:p>
            <a:r>
              <a:rPr lang="en-US" dirty="0" smtClean="0">
                <a:solidFill>
                  <a:srgbClr val="FF0000"/>
                </a:solidFill>
              </a:rPr>
              <a:t>Auto tracking. </a:t>
            </a:r>
          </a:p>
          <a:p>
            <a:r>
              <a:rPr lang="en-US" dirty="0" smtClean="0">
                <a:solidFill>
                  <a:srgbClr val="FF0000"/>
                </a:solidFill>
              </a:rPr>
              <a:t>US in Guided surgery.</a:t>
            </a:r>
          </a:p>
          <a:p>
            <a:r>
              <a:rPr lang="en-US" dirty="0" smtClean="0">
                <a:solidFill>
                  <a:srgbClr val="FF0000"/>
                </a:solidFill>
              </a:rPr>
              <a:t>3-D Hands free technology.</a:t>
            </a:r>
          </a:p>
          <a:p>
            <a:r>
              <a:rPr lang="en-US" dirty="0" smtClean="0">
                <a:solidFill>
                  <a:srgbClr val="FF0000"/>
                </a:solidFill>
              </a:rPr>
              <a:t>Magic Cut.</a:t>
            </a:r>
          </a:p>
          <a:p>
            <a:endParaRPr lang="en-US" dirty="0">
              <a:solidFill>
                <a:srgbClr val="FF0000"/>
              </a:solidFill>
            </a:endParaRPr>
          </a:p>
          <a:p>
            <a:r>
              <a:rPr lang="en-US" dirty="0" smtClean="0">
                <a:solidFill>
                  <a:srgbClr val="FF0000"/>
                </a:solidFill>
              </a:rPr>
              <a:t>Bonus </a:t>
            </a:r>
          </a:p>
          <a:p>
            <a:r>
              <a:rPr lang="en-US" dirty="0" smtClean="0">
                <a:solidFill>
                  <a:srgbClr val="FF0000"/>
                </a:solidFill>
              </a:rPr>
              <a:t>What is DICOM</a:t>
            </a:r>
          </a:p>
          <a:p>
            <a:r>
              <a:rPr lang="en-US" dirty="0" smtClean="0">
                <a:solidFill>
                  <a:srgbClr val="FF0000"/>
                </a:solidFill>
              </a:rPr>
              <a:t>What is PACS / RIS </a:t>
            </a:r>
          </a:p>
          <a:p>
            <a:endParaRPr lang="en-AU" dirty="0">
              <a:solidFill>
                <a:srgbClr val="FF0000"/>
              </a:solidFill>
            </a:endParaRPr>
          </a:p>
        </p:txBody>
      </p:sp>
    </p:spTree>
    <p:extLst>
      <p:ext uri="{BB962C8B-B14F-4D97-AF65-F5344CB8AC3E}">
        <p14:creationId xmlns:p14="http://schemas.microsoft.com/office/powerpoint/2010/main" val="30910758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883622" y="146250"/>
            <a:ext cx="5850678" cy="522208"/>
          </a:xfrm>
        </p:spPr>
        <p:txBody>
          <a:bodyPr/>
          <a:lstStyle/>
          <a:p>
            <a:r>
              <a:rPr lang="en-US" dirty="0" smtClean="0"/>
              <a:t>Market Segmentation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1410"/>
            <a:ext cx="9144000" cy="4161890"/>
          </a:xfrm>
          <a:prstGeom prst="rect">
            <a:avLst/>
          </a:prstGeom>
        </p:spPr>
      </p:pic>
    </p:spTree>
    <p:extLst>
      <p:ext uri="{BB962C8B-B14F-4D97-AF65-F5344CB8AC3E}">
        <p14:creationId xmlns:p14="http://schemas.microsoft.com/office/powerpoint/2010/main" val="10951570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867870" y="133093"/>
            <a:ext cx="4908300" cy="522208"/>
          </a:xfrm>
        </p:spPr>
        <p:txBody>
          <a:bodyPr/>
          <a:lstStyle/>
          <a:p>
            <a:r>
              <a:rPr lang="en-US" dirty="0" smtClean="0"/>
              <a:t>Cardiology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791" y="655301"/>
            <a:ext cx="6462320" cy="4229923"/>
          </a:xfrm>
          <a:prstGeom prst="rect">
            <a:avLst/>
          </a:prstGeom>
        </p:spPr>
      </p:pic>
    </p:spTree>
    <p:extLst>
      <p:ext uri="{BB962C8B-B14F-4D97-AF65-F5344CB8AC3E}">
        <p14:creationId xmlns:p14="http://schemas.microsoft.com/office/powerpoint/2010/main" val="39859344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867869" y="146250"/>
            <a:ext cx="4908300" cy="522208"/>
          </a:xfrm>
        </p:spPr>
        <p:txBody>
          <a:bodyPr/>
          <a:lstStyle/>
          <a:p>
            <a:r>
              <a:rPr lang="en-US" dirty="0" smtClean="0"/>
              <a:t>OB &amp; GYN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380" y="697314"/>
            <a:ext cx="6663937" cy="4276671"/>
          </a:xfrm>
          <a:prstGeom prst="rect">
            <a:avLst/>
          </a:prstGeom>
        </p:spPr>
      </p:pic>
    </p:spTree>
    <p:extLst>
      <p:ext uri="{BB962C8B-B14F-4D97-AF65-F5344CB8AC3E}">
        <p14:creationId xmlns:p14="http://schemas.microsoft.com/office/powerpoint/2010/main" val="1907558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17849" y="146250"/>
            <a:ext cx="4908300" cy="522208"/>
          </a:xfrm>
        </p:spPr>
        <p:txBody>
          <a:bodyPr/>
          <a:lstStyle/>
          <a:p>
            <a:r>
              <a:rPr lang="en-US" dirty="0" smtClean="0"/>
              <a:t>Shared Service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2736" y="605214"/>
            <a:ext cx="6538527" cy="4473733"/>
          </a:xfrm>
          <a:prstGeom prst="rect">
            <a:avLst/>
          </a:prstGeom>
        </p:spPr>
      </p:pic>
    </p:spTree>
    <p:extLst>
      <p:ext uri="{BB962C8B-B14F-4D97-AF65-F5344CB8AC3E}">
        <p14:creationId xmlns:p14="http://schemas.microsoft.com/office/powerpoint/2010/main" val="17680172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Control Panel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822" y="668458"/>
            <a:ext cx="7352578" cy="4171454"/>
          </a:xfrm>
          <a:prstGeom prst="rect">
            <a:avLst/>
          </a:prstGeom>
        </p:spPr>
      </p:pic>
    </p:spTree>
    <p:extLst>
      <p:ext uri="{BB962C8B-B14F-4D97-AF65-F5344CB8AC3E}">
        <p14:creationId xmlns:p14="http://schemas.microsoft.com/office/powerpoint/2010/main" val="27700470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17849" y="146250"/>
            <a:ext cx="6026232" cy="522208"/>
          </a:xfrm>
        </p:spPr>
        <p:txBody>
          <a:bodyPr/>
          <a:lstStyle/>
          <a:p>
            <a:r>
              <a:rPr lang="en-US" dirty="0" smtClean="0"/>
              <a:t>Advanced Machines</a:t>
            </a:r>
            <a:endParaRPr lang="en-US" dirty="0"/>
          </a:p>
        </p:txBody>
      </p:sp>
      <p:sp>
        <p:nvSpPr>
          <p:cNvPr id="4" name="TextBox 3"/>
          <p:cNvSpPr txBox="1"/>
          <p:nvPr/>
        </p:nvSpPr>
        <p:spPr>
          <a:xfrm>
            <a:off x="888086" y="1223586"/>
            <a:ext cx="4094391" cy="1384995"/>
          </a:xfrm>
          <a:prstGeom prst="rect">
            <a:avLst/>
          </a:prstGeom>
          <a:noFill/>
        </p:spPr>
        <p:txBody>
          <a:bodyPr wrap="none" rtlCol="0">
            <a:spAutoFit/>
          </a:bodyPr>
          <a:lstStyle/>
          <a:p>
            <a:r>
              <a:rPr lang="en-US" dirty="0" err="1" smtClean="0"/>
              <a:t>Acuson</a:t>
            </a:r>
            <a:r>
              <a:rPr lang="en-US" dirty="0" smtClean="0"/>
              <a:t> juniper standby 3 sec low noise  26db </a:t>
            </a:r>
          </a:p>
          <a:p>
            <a:endParaRPr lang="en-US" dirty="0" smtClean="0"/>
          </a:p>
          <a:p>
            <a:r>
              <a:rPr lang="en-US" dirty="0" smtClean="0"/>
              <a:t>Redwood dependent on the tissue characteristics</a:t>
            </a:r>
          </a:p>
          <a:p>
            <a:endParaRPr lang="en-US" dirty="0"/>
          </a:p>
          <a:p>
            <a:r>
              <a:rPr lang="en-US" dirty="0" err="1" smtClean="0"/>
              <a:t>Acuson</a:t>
            </a:r>
            <a:r>
              <a:rPr lang="en-US" dirty="0" smtClean="0"/>
              <a:t> Sequoia depth 40 cm  </a:t>
            </a:r>
            <a:r>
              <a:rPr lang="en-US" dirty="0" err="1" smtClean="0"/>
              <a:t>Somo</a:t>
            </a:r>
            <a:endParaRPr lang="en-US" dirty="0" smtClean="0"/>
          </a:p>
          <a:p>
            <a:endParaRPr lang="en-AU" dirty="0"/>
          </a:p>
        </p:txBody>
      </p:sp>
    </p:spTree>
    <p:extLst>
      <p:ext uri="{BB962C8B-B14F-4D97-AF65-F5344CB8AC3E}">
        <p14:creationId xmlns:p14="http://schemas.microsoft.com/office/powerpoint/2010/main" val="2260259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95475" y="132004"/>
            <a:ext cx="4908300" cy="778478"/>
          </a:xfrm>
        </p:spPr>
        <p:txBody>
          <a:bodyPr/>
          <a:lstStyle/>
          <a:p>
            <a:r>
              <a:rPr lang="en-US" dirty="0" smtClean="0"/>
              <a:t>References</a:t>
            </a:r>
            <a:endParaRPr lang="en-AU" dirty="0"/>
          </a:p>
        </p:txBody>
      </p:sp>
      <p:sp>
        <p:nvSpPr>
          <p:cNvPr id="3" name="Text Placeholder 2"/>
          <p:cNvSpPr>
            <a:spLocks noGrp="1"/>
          </p:cNvSpPr>
          <p:nvPr>
            <p:ph type="body" sz="quarter" idx="13"/>
          </p:nvPr>
        </p:nvSpPr>
        <p:spPr>
          <a:xfrm>
            <a:off x="504659" y="994340"/>
            <a:ext cx="7336814" cy="2158652"/>
          </a:xfrm>
        </p:spPr>
        <p:txBody>
          <a:bodyPr/>
          <a:lstStyle/>
          <a:p>
            <a:pPr marL="342900" indent="-342900">
              <a:buFont typeface="Arial" panose="020B0604020202020204" pitchFamily="34" charset="0"/>
              <a:buChar char="•"/>
            </a:pPr>
            <a:r>
              <a:rPr lang="en-US" dirty="0" smtClean="0"/>
              <a:t>The Handbook of Medical Technology</a:t>
            </a:r>
          </a:p>
          <a:p>
            <a:pPr marL="342900" indent="-342900">
              <a:buFont typeface="Arial" panose="020B0604020202020204" pitchFamily="34" charset="0"/>
              <a:buChar char="•"/>
            </a:pPr>
            <a:r>
              <a:rPr lang="en-US" dirty="0" smtClean="0"/>
              <a:t>Biomedical Engineering </a:t>
            </a:r>
            <a:r>
              <a:rPr lang="en-US" dirty="0" err="1" smtClean="0"/>
              <a:t>Youtube</a:t>
            </a:r>
            <a:r>
              <a:rPr lang="en-US" dirty="0" smtClean="0"/>
              <a:t> channel by Dr. Yasser </a:t>
            </a:r>
            <a:r>
              <a:rPr lang="en-US" dirty="0" err="1" smtClean="0"/>
              <a:t>Kadah</a:t>
            </a:r>
            <a:endParaRPr lang="en-US" dirty="0" smtClean="0"/>
          </a:p>
          <a:p>
            <a:pPr marL="342900" indent="-342900">
              <a:buFont typeface="Arial" panose="020B0604020202020204" pitchFamily="34" charset="0"/>
              <a:buChar char="•"/>
            </a:pPr>
            <a:r>
              <a:rPr lang="en-US" dirty="0" smtClean="0"/>
              <a:t>SIG Medical Solutions   </a:t>
            </a:r>
            <a:endParaRPr lang="en-AU" dirty="0"/>
          </a:p>
        </p:txBody>
      </p:sp>
    </p:spTree>
    <p:extLst>
      <p:ext uri="{BB962C8B-B14F-4D97-AF65-F5344CB8AC3E}">
        <p14:creationId xmlns:p14="http://schemas.microsoft.com/office/powerpoint/2010/main" val="26634490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117850" y="146250"/>
            <a:ext cx="4908300" cy="522208"/>
          </a:xfrm>
        </p:spPr>
        <p:txBody>
          <a:bodyPr/>
          <a:lstStyle/>
          <a:p>
            <a:r>
              <a:rPr lang="en-US" dirty="0" smtClean="0"/>
              <a:t> </a:t>
            </a:r>
            <a:endParaRPr lang="en-US" dirty="0"/>
          </a:p>
        </p:txBody>
      </p:sp>
      <p:grpSp>
        <p:nvGrpSpPr>
          <p:cNvPr id="4" name="Group 3">
            <a:extLst>
              <a:ext uri="{FF2B5EF4-FFF2-40B4-BE49-F238E27FC236}">
                <a16:creationId xmlns:a16="http://schemas.microsoft.com/office/drawing/2014/main" id="{7489E29A-9D00-4180-8037-821119D538D1}"/>
              </a:ext>
            </a:extLst>
          </p:cNvPr>
          <p:cNvGrpSpPr/>
          <p:nvPr/>
        </p:nvGrpSpPr>
        <p:grpSpPr>
          <a:xfrm>
            <a:off x="-82525" y="1316416"/>
            <a:ext cx="8683361" cy="2496634"/>
            <a:chOff x="-354713" y="4413344"/>
            <a:chExt cx="4124853" cy="4237086"/>
          </a:xfrm>
        </p:grpSpPr>
        <p:sp>
          <p:nvSpPr>
            <p:cNvPr id="5" name="TextBox 20">
              <a:extLst>
                <a:ext uri="{FF2B5EF4-FFF2-40B4-BE49-F238E27FC236}">
                  <a16:creationId xmlns:a16="http://schemas.microsoft.com/office/drawing/2014/main" id="{F8E34D0F-3CD9-4B14-8BD2-841A73775A1F}"/>
                </a:ext>
              </a:extLst>
            </p:cNvPr>
            <p:cNvSpPr txBox="1"/>
            <p:nvPr/>
          </p:nvSpPr>
          <p:spPr>
            <a:xfrm>
              <a:off x="385327" y="4413344"/>
              <a:ext cx="2644772" cy="7835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smtClean="0">
                  <a:solidFill>
                    <a:srgbClr val="0070C0"/>
                  </a:solidFill>
                  <a:latin typeface="Tw Cen MT" panose="020B0602020104020603" pitchFamily="34" charset="0"/>
                </a:rPr>
                <a:t>Mohamed Ahmed </a:t>
              </a:r>
              <a:r>
                <a:rPr lang="en-US" sz="2400" b="1" dirty="0">
                  <a:solidFill>
                    <a:srgbClr val="0070C0"/>
                  </a:solidFill>
                  <a:latin typeface="Tw Cen MT" panose="020B0602020104020603" pitchFamily="34" charset="0"/>
                </a:rPr>
                <a:t>Abdelaziz</a:t>
              </a:r>
            </a:p>
          </p:txBody>
        </p:sp>
        <p:sp>
          <p:nvSpPr>
            <p:cNvPr id="6" name="TextBox 21">
              <a:extLst>
                <a:ext uri="{FF2B5EF4-FFF2-40B4-BE49-F238E27FC236}">
                  <a16:creationId xmlns:a16="http://schemas.microsoft.com/office/drawing/2014/main" id="{BBCBA5D8-D6B9-404D-AF09-9AFB3935DDDD}"/>
                </a:ext>
              </a:extLst>
            </p:cNvPr>
            <p:cNvSpPr txBox="1"/>
            <p:nvPr/>
          </p:nvSpPr>
          <p:spPr>
            <a:xfrm>
              <a:off x="466266" y="5196845"/>
              <a:ext cx="2644772" cy="6268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prstClr val="white">
                    <a:lumMod val="65000"/>
                  </a:prstClr>
                </a:solidFill>
                <a:latin typeface="Tw Cen MT" panose="020B0602020104020603" pitchFamily="34" charset="0"/>
              </a:endParaRPr>
            </a:p>
          </p:txBody>
        </p:sp>
        <p:sp>
          <p:nvSpPr>
            <p:cNvPr id="7" name="TextBox 22">
              <a:extLst>
                <a:ext uri="{FF2B5EF4-FFF2-40B4-BE49-F238E27FC236}">
                  <a16:creationId xmlns:a16="http://schemas.microsoft.com/office/drawing/2014/main" id="{73E603E2-3383-4457-ADCF-91FC939876F1}"/>
                </a:ext>
              </a:extLst>
            </p:cNvPr>
            <p:cNvSpPr txBox="1"/>
            <p:nvPr/>
          </p:nvSpPr>
          <p:spPr>
            <a:xfrm>
              <a:off x="-354713" y="5203029"/>
              <a:ext cx="4124853" cy="344740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0091EA"/>
                  </a:solidFill>
                  <a:latin typeface="Tw Cen MT" panose="020B0602020104020603" pitchFamily="34" charset="0"/>
                </a:rPr>
                <a:t>Systems And Biomedical</a:t>
              </a:r>
            </a:p>
            <a:p>
              <a:pPr algn="ctr"/>
              <a:r>
                <a:rPr lang="en-US" dirty="0">
                  <a:solidFill>
                    <a:srgbClr val="0091EA"/>
                  </a:solidFill>
                  <a:latin typeface="Tw Cen MT" panose="020B0602020104020603" pitchFamily="34" charset="0"/>
                </a:rPr>
                <a:t>Engineering Department </a:t>
              </a:r>
            </a:p>
            <a:p>
              <a:pPr algn="ctr"/>
              <a:r>
                <a:rPr lang="en-US" dirty="0">
                  <a:solidFill>
                    <a:srgbClr val="0091EA"/>
                  </a:solidFill>
                  <a:latin typeface="Tw Cen MT" panose="020B0602020104020603" pitchFamily="34" charset="0"/>
                </a:rPr>
                <a:t>3</a:t>
              </a:r>
              <a:r>
                <a:rPr lang="en-US" baseline="30000" dirty="0">
                  <a:solidFill>
                    <a:srgbClr val="0091EA"/>
                  </a:solidFill>
                  <a:latin typeface="Tw Cen MT" panose="020B0602020104020603" pitchFamily="34" charset="0"/>
                </a:rPr>
                <a:t>rd</a:t>
              </a:r>
              <a:r>
                <a:rPr lang="en-US" dirty="0">
                  <a:solidFill>
                    <a:srgbClr val="0091EA"/>
                  </a:solidFill>
                  <a:latin typeface="Tw Cen MT" panose="020B0602020104020603" pitchFamily="34" charset="0"/>
                </a:rPr>
                <a:t> Year</a:t>
              </a:r>
            </a:p>
            <a:p>
              <a:pPr algn="ctr"/>
              <a:r>
                <a:rPr lang="en-US" dirty="0">
                  <a:solidFill>
                    <a:srgbClr val="0091EA"/>
                  </a:solidFill>
                  <a:latin typeface="Tw Cen MT" panose="020B0602020104020603" pitchFamily="34" charset="0"/>
                </a:rPr>
                <a:t>Cairo </a:t>
              </a:r>
              <a:r>
                <a:rPr lang="en-US" dirty="0" smtClean="0">
                  <a:solidFill>
                    <a:srgbClr val="0091EA"/>
                  </a:solidFill>
                  <a:latin typeface="Tw Cen MT" panose="020B0602020104020603" pitchFamily="34" charset="0"/>
                </a:rPr>
                <a:t>University</a:t>
              </a:r>
            </a:p>
            <a:p>
              <a:pPr algn="ctr"/>
              <a:endParaRPr lang="en-US" dirty="0" smtClean="0">
                <a:solidFill>
                  <a:srgbClr val="0091EA"/>
                </a:solidFill>
                <a:latin typeface="Tw Cen MT" panose="020B0602020104020603" pitchFamily="34" charset="0"/>
              </a:endParaRPr>
            </a:p>
            <a:p>
              <a:pPr algn="ctr"/>
              <a:r>
                <a:rPr lang="en-US" dirty="0" smtClean="0">
                  <a:solidFill>
                    <a:srgbClr val="0091EA"/>
                  </a:solidFill>
                  <a:latin typeface="Tw Cen MT" panose="020B0602020104020603" pitchFamily="34" charset="0"/>
                </a:rPr>
                <a:t>(+20)01552516133</a:t>
              </a:r>
            </a:p>
            <a:p>
              <a:pPr algn="ctr"/>
              <a:r>
                <a:rPr lang="en-US" dirty="0" smtClean="0">
                  <a:solidFill>
                    <a:srgbClr val="0091EA"/>
                  </a:solidFill>
                  <a:latin typeface="Tw Cen MT" panose="020B0602020104020603" pitchFamily="34" charset="0"/>
                </a:rPr>
                <a:t>Mohamed.ahmed997@eng-st.cu.edu.eg</a:t>
              </a:r>
              <a:endParaRPr lang="en-US" dirty="0">
                <a:solidFill>
                  <a:srgbClr val="0091EA"/>
                </a:solidFill>
                <a:latin typeface="Tw Cen MT" panose="020B0602020104020603" pitchFamily="34" charset="0"/>
              </a:endParaRPr>
            </a:p>
          </p:txBody>
        </p:sp>
      </p:grpSp>
    </p:spTree>
    <p:extLst>
      <p:ext uri="{BB962C8B-B14F-4D97-AF65-F5344CB8AC3E}">
        <p14:creationId xmlns:p14="http://schemas.microsoft.com/office/powerpoint/2010/main" val="274961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00779" y="2078177"/>
            <a:ext cx="4908300" cy="522208"/>
          </a:xfrm>
        </p:spPr>
        <p:txBody>
          <a:bodyPr/>
          <a:lstStyle/>
          <a:p>
            <a:r>
              <a:rPr lang="en-US" sz="8800" dirty="0" smtClean="0"/>
              <a:t>Thanks</a:t>
            </a:r>
            <a:endParaRPr lang="en-US" sz="8800" dirty="0"/>
          </a:p>
        </p:txBody>
      </p:sp>
    </p:spTree>
    <p:extLst>
      <p:ext uri="{BB962C8B-B14F-4D97-AF65-F5344CB8AC3E}">
        <p14:creationId xmlns:p14="http://schemas.microsoft.com/office/powerpoint/2010/main" val="40197080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Block diagram</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134" t="18746" r="10172" b="9398"/>
          <a:stretch/>
        </p:blipFill>
        <p:spPr>
          <a:xfrm>
            <a:off x="977900" y="668458"/>
            <a:ext cx="7188200" cy="4012570"/>
          </a:xfrm>
          <a:prstGeom prst="rect">
            <a:avLst/>
          </a:prstGeom>
        </p:spPr>
      </p:pic>
    </p:spTree>
    <p:extLst>
      <p:ext uri="{BB962C8B-B14F-4D97-AF65-F5344CB8AC3E}">
        <p14:creationId xmlns:p14="http://schemas.microsoft.com/office/powerpoint/2010/main" val="7511749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Transducers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0987" y="1009226"/>
            <a:ext cx="3982720" cy="358309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092" y="772997"/>
            <a:ext cx="4546521" cy="3960817"/>
          </a:xfrm>
          <a:prstGeom prst="rect">
            <a:avLst/>
          </a:prstGeom>
        </p:spPr>
      </p:pic>
    </p:spTree>
    <p:extLst>
      <p:ext uri="{BB962C8B-B14F-4D97-AF65-F5344CB8AC3E}">
        <p14:creationId xmlns:p14="http://schemas.microsoft.com/office/powerpoint/2010/main" val="21677099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Scan Lines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300" y="900618"/>
            <a:ext cx="6604000" cy="3734882"/>
          </a:xfrm>
          <a:prstGeom prst="rect">
            <a:avLst/>
          </a:prstGeom>
        </p:spPr>
      </p:pic>
    </p:spTree>
    <p:extLst>
      <p:ext uri="{BB962C8B-B14F-4D97-AF65-F5344CB8AC3E}">
        <p14:creationId xmlns:p14="http://schemas.microsoft.com/office/powerpoint/2010/main" val="9965315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Echo Ranging</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72" y="1336873"/>
            <a:ext cx="6426200" cy="3429000"/>
          </a:xfrm>
          <a:prstGeom prst="rect">
            <a:avLst/>
          </a:prstGeom>
        </p:spPr>
      </p:pic>
      <p:sp>
        <p:nvSpPr>
          <p:cNvPr id="4" name="TextBox 3"/>
          <p:cNvSpPr txBox="1"/>
          <p:nvPr/>
        </p:nvSpPr>
        <p:spPr>
          <a:xfrm>
            <a:off x="1778000" y="1336873"/>
            <a:ext cx="685800" cy="307777"/>
          </a:xfrm>
          <a:prstGeom prst="rect">
            <a:avLst/>
          </a:prstGeom>
          <a:noFill/>
        </p:spPr>
        <p:txBody>
          <a:bodyPr wrap="square" rtlCol="0">
            <a:spAutoFit/>
          </a:bodyPr>
          <a:lstStyle/>
          <a:p>
            <a:r>
              <a:rPr lang="en-US" b="1" dirty="0" smtClean="0"/>
              <a:t>t = 0</a:t>
            </a:r>
          </a:p>
        </p:txBody>
      </p:sp>
      <p:sp>
        <p:nvSpPr>
          <p:cNvPr id="6" name="TextBox 5"/>
          <p:cNvSpPr txBox="1"/>
          <p:nvPr/>
        </p:nvSpPr>
        <p:spPr>
          <a:xfrm>
            <a:off x="6413500" y="952500"/>
            <a:ext cx="705642" cy="307777"/>
          </a:xfrm>
          <a:prstGeom prst="rect">
            <a:avLst/>
          </a:prstGeom>
          <a:noFill/>
        </p:spPr>
        <p:txBody>
          <a:bodyPr wrap="none" rtlCol="0">
            <a:spAutoFit/>
          </a:bodyPr>
          <a:lstStyle/>
          <a:p>
            <a:r>
              <a:rPr lang="en-US" b="1" dirty="0" smtClean="0"/>
              <a:t>t = d/c</a:t>
            </a:r>
            <a:endParaRPr lang="en-AU" b="1" dirty="0"/>
          </a:p>
        </p:txBody>
      </p:sp>
      <p:sp>
        <p:nvSpPr>
          <p:cNvPr id="7" name="TextBox 6"/>
          <p:cNvSpPr txBox="1"/>
          <p:nvPr/>
        </p:nvSpPr>
        <p:spPr>
          <a:xfrm>
            <a:off x="1778000" y="1067196"/>
            <a:ext cx="805029" cy="307777"/>
          </a:xfrm>
          <a:prstGeom prst="rect">
            <a:avLst/>
          </a:prstGeom>
          <a:noFill/>
        </p:spPr>
        <p:txBody>
          <a:bodyPr wrap="none" rtlCol="0">
            <a:spAutoFit/>
          </a:bodyPr>
          <a:lstStyle/>
          <a:p>
            <a:r>
              <a:rPr lang="en-US" b="1" dirty="0" smtClean="0"/>
              <a:t>t = 2d/c</a:t>
            </a:r>
            <a:endParaRPr lang="en-AU" b="1" dirty="0"/>
          </a:p>
        </p:txBody>
      </p:sp>
    </p:spTree>
    <p:extLst>
      <p:ext uri="{BB962C8B-B14F-4D97-AF65-F5344CB8AC3E}">
        <p14:creationId xmlns:p14="http://schemas.microsoft.com/office/powerpoint/2010/main" val="17106963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23322" y="146250"/>
            <a:ext cx="4908300" cy="522208"/>
          </a:xfrm>
        </p:spPr>
        <p:txBody>
          <a:bodyPr/>
          <a:lstStyle/>
          <a:p>
            <a:r>
              <a:rPr lang="en-US" dirty="0" smtClean="0"/>
              <a:t>B-Mode &amp; M-Mode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562" y="2070100"/>
            <a:ext cx="4011978" cy="28448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2743" r="22906" b="974"/>
          <a:stretch/>
        </p:blipFill>
        <p:spPr>
          <a:xfrm>
            <a:off x="4401456" y="2070100"/>
            <a:ext cx="4463328" cy="2952908"/>
          </a:xfrm>
          <a:prstGeom prst="rect">
            <a:avLst/>
          </a:prstGeom>
        </p:spPr>
      </p:pic>
      <p:sp>
        <p:nvSpPr>
          <p:cNvPr id="5" name="TextBox 4"/>
          <p:cNvSpPr txBox="1"/>
          <p:nvPr/>
        </p:nvSpPr>
        <p:spPr>
          <a:xfrm>
            <a:off x="224562" y="525574"/>
            <a:ext cx="8805138" cy="1754326"/>
          </a:xfrm>
          <a:prstGeom prst="rect">
            <a:avLst/>
          </a:prstGeom>
          <a:noFill/>
        </p:spPr>
        <p:txBody>
          <a:bodyPr wrap="square" rtlCol="0">
            <a:spAutoFit/>
          </a:bodyPr>
          <a:lstStyle/>
          <a:p>
            <a:r>
              <a:rPr lang="en-US" sz="1800" b="1" dirty="0" smtClean="0"/>
              <a:t>B-Mode: </a:t>
            </a:r>
            <a:r>
              <a:rPr lang="en-US" sz="1800" dirty="0" smtClean="0"/>
              <a:t>brightness modulated image in which the depth is presented along the scan line (depending on the time it take to return to the transducer)with shades of gray corresponding to the intensity of  the echo.</a:t>
            </a:r>
          </a:p>
          <a:p>
            <a:endParaRPr lang="en-US" sz="1800" dirty="0" smtClean="0"/>
          </a:p>
          <a:p>
            <a:r>
              <a:rPr lang="en-US" sz="1800" b="1" dirty="0" smtClean="0"/>
              <a:t>M-Mode: </a:t>
            </a:r>
            <a:r>
              <a:rPr lang="en-US" sz="1800" dirty="0" smtClean="0"/>
              <a:t>Time history of single line at the same position over time.</a:t>
            </a:r>
          </a:p>
          <a:p>
            <a:r>
              <a:rPr lang="en-US" sz="1800" b="1" dirty="0" smtClean="0"/>
              <a:t>  </a:t>
            </a:r>
            <a:endParaRPr lang="en-AU" sz="1800" b="1" dirty="0"/>
          </a:p>
        </p:txBody>
      </p:sp>
    </p:spTree>
    <p:extLst>
      <p:ext uri="{BB962C8B-B14F-4D97-AF65-F5344CB8AC3E}">
        <p14:creationId xmlns:p14="http://schemas.microsoft.com/office/powerpoint/2010/main" val="2793169229"/>
      </p:ext>
    </p:extLst>
  </p:cSld>
  <p:clrMapOvr>
    <a:masterClrMapping/>
  </p:clrMapOvr>
  <p:timing>
    <p:tnLst>
      <p:par>
        <p:cTn id="1" dur="indefinite" restart="never" nodeType="tmRoot"/>
      </p:par>
    </p:tnLst>
  </p:timing>
</p:sld>
</file>

<file path=ppt/theme/theme1.xml><?xml version="1.0" encoding="utf-8"?>
<a:theme xmlns:a="http://schemas.openxmlformats.org/drawingml/2006/main" name="IEEE CUSB Titles">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sz="800" dirty="0"/>
        </a:defPPr>
      </a:lstStyle>
    </a:spDef>
  </a:objectDefaults>
  <a:extraClrSchemeLst/>
  <a:extLst>
    <a:ext uri="{05A4C25C-085E-4340-85A3-A5531E510DB2}">
      <thm15:themeFamily xmlns:thm15="http://schemas.microsoft.com/office/thememl/2012/main" name="Theme2_IEEE" id="{15AC1FCB-1C15-4CD6-B2FA-C750D478EC9E}" vid="{1A45D4E1-14B3-4D89-9D38-D1A2DCD23A52}"/>
    </a:ext>
  </a:extLst>
</a:theme>
</file>

<file path=ppt/theme/theme2.xml><?xml version="1.0" encoding="utf-8"?>
<a:theme xmlns:a="http://schemas.openxmlformats.org/drawingml/2006/main" name="IEEE CUSB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EEE CUSB 2">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defRPr sz="800" dirty="0"/>
        </a:defPPr>
      </a:lstStyle>
    </a:spDef>
  </a:objectDefaults>
  <a:extraClrSchemeLst/>
  <a:extLst>
    <a:ext uri="{05A4C25C-085E-4340-85A3-A5531E510DB2}">
      <thm15:themeFamily xmlns:thm15="http://schemas.microsoft.com/office/thememl/2012/main" name="Theme2_IEEE" id="{15AC1FCB-1C15-4CD6-B2FA-C750D478EC9E}" vid="{1A45D4E1-14B3-4D89-9D38-D1A2DCD23A52}"/>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5964</TotalTime>
  <Words>1039</Words>
  <Application>Microsoft Office PowerPoint</Application>
  <PresentationFormat>On-screen Show (16:9)</PresentationFormat>
  <Paragraphs>183</Paragraphs>
  <Slides>43</Slides>
  <Notes>0</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43</vt:i4>
      </vt:variant>
    </vt:vector>
  </HeadingPairs>
  <TitlesOfParts>
    <vt:vector size="57" baseType="lpstr">
      <vt:lpstr>Calibri</vt:lpstr>
      <vt:lpstr>Source Sans Pro</vt:lpstr>
      <vt:lpstr>Century Gothic</vt:lpstr>
      <vt:lpstr>Roboto Slab</vt:lpstr>
      <vt:lpstr>Cambria Math</vt:lpstr>
      <vt:lpstr>Arial</vt:lpstr>
      <vt:lpstr>Tw Cen MT</vt:lpstr>
      <vt:lpstr>Courier New</vt:lpstr>
      <vt:lpstr>Wingdings</vt:lpstr>
      <vt:lpstr>Calibri Light</vt:lpstr>
      <vt:lpstr>IEEE CUSB Titles</vt:lpstr>
      <vt:lpstr>IEEE CUSB 1</vt:lpstr>
      <vt:lpstr>IEEE CUSB 2</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Mohamed Abdelaziz</cp:lastModifiedBy>
  <cp:revision>178</cp:revision>
  <cp:lastPrinted>2020-10-11T15:00:01Z</cp:lastPrinted>
  <dcterms:modified xsi:type="dcterms:W3CDTF">2021-04-03T18:02:56Z</dcterms:modified>
  <cp:contentStatus/>
</cp:coreProperties>
</file>